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259" r:id="rId3"/>
    <p:sldId id="260" r:id="rId4"/>
    <p:sldId id="261" r:id="rId5"/>
    <p:sldId id="262" r:id="rId6"/>
    <p:sldId id="263" r:id="rId7"/>
    <p:sldId id="317" r:id="rId8"/>
    <p:sldId id="318" r:id="rId9"/>
    <p:sldId id="319" r:id="rId10"/>
    <p:sldId id="320" r:id="rId11"/>
    <p:sldId id="321" r:id="rId12"/>
    <p:sldId id="322" r:id="rId13"/>
    <p:sldId id="323" r:id="rId14"/>
    <p:sldId id="325" r:id="rId15"/>
    <p:sldId id="326" r:id="rId16"/>
    <p:sldId id="327" r:id="rId17"/>
    <p:sldId id="328" r:id="rId18"/>
    <p:sldId id="337" r:id="rId19"/>
    <p:sldId id="329" r:id="rId20"/>
    <p:sldId id="330" r:id="rId21"/>
    <p:sldId id="332" r:id="rId22"/>
    <p:sldId id="331" r:id="rId23"/>
    <p:sldId id="333" r:id="rId24"/>
    <p:sldId id="334" r:id="rId25"/>
    <p:sldId id="258" r:id="rId26"/>
    <p:sldId id="33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p:scale>
          <a:sx n="58" d="100"/>
          <a:sy n="58" d="100"/>
        </p:scale>
        <p:origin x="79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CA3718-8BF9-49FF-B351-CBEA80CFF29F}" type="datetimeFigureOut">
              <a:rPr lang="en-US" smtClean="0"/>
              <a:t>12/17/2022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DB2CB4-65F6-4CDA-B393-1BFE3FF24CE3}" type="slidenum">
              <a:rPr lang="en-US" smtClean="0"/>
              <a:t>‹#›</a:t>
            </a:fld>
            <a:endParaRPr lang="en-US"/>
          </a:p>
        </p:txBody>
      </p:sp>
    </p:spTree>
    <p:extLst>
      <p:ext uri="{BB962C8B-B14F-4D97-AF65-F5344CB8AC3E}">
        <p14:creationId xmlns:p14="http://schemas.microsoft.com/office/powerpoint/2010/main" val="3037002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F2AA-4417-CB20-C11C-1AE02B40BF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A021A1F-2DD6-81B5-8547-E9D2980EDC2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8812372-5F3F-3F39-1965-11A07A9F7CAB}"/>
              </a:ext>
            </a:extLst>
          </p:cNvPr>
          <p:cNvSpPr>
            <a:spLocks noGrp="1"/>
          </p:cNvSpPr>
          <p:nvPr>
            <p:ph type="dt" sz="half" idx="10"/>
          </p:nvPr>
        </p:nvSpPr>
        <p:spPr/>
        <p:txBody>
          <a:bodyPr/>
          <a:lstStyle/>
          <a:p>
            <a:fld id="{479CB5F6-9F18-440D-87D8-05C5C50E5067}" type="datetime1">
              <a:rPr lang="en-US" smtClean="0"/>
              <a:t>12/17/2022</a:t>
            </a:fld>
            <a:endParaRPr lang="en-US"/>
          </a:p>
        </p:txBody>
      </p:sp>
      <p:sp>
        <p:nvSpPr>
          <p:cNvPr id="5" name="Footer Placeholder 4">
            <a:extLst>
              <a:ext uri="{FF2B5EF4-FFF2-40B4-BE49-F238E27FC236}">
                <a16:creationId xmlns:a16="http://schemas.microsoft.com/office/drawing/2014/main" id="{12222599-D6B2-2DFB-050C-BC53D304CD35}"/>
              </a:ext>
            </a:extLst>
          </p:cNvPr>
          <p:cNvSpPr>
            <a:spLocks noGrp="1"/>
          </p:cNvSpPr>
          <p:nvPr>
            <p:ph type="ftr" sz="quarter" idx="11"/>
          </p:nvPr>
        </p:nvSpPr>
        <p:spPr/>
        <p:txBody>
          <a:body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E0F5A803-BF18-E9CB-1551-0F095A030DAB}"/>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1727380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DAE87-C8C7-B2F2-E859-7DB0E579CB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9EE72FB-BDE0-2A30-85C6-DFF39422D7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54077-AD3A-C67D-49BA-B98AFBF2D06C}"/>
              </a:ext>
            </a:extLst>
          </p:cNvPr>
          <p:cNvSpPr>
            <a:spLocks noGrp="1"/>
          </p:cNvSpPr>
          <p:nvPr>
            <p:ph type="dt" sz="half" idx="10"/>
          </p:nvPr>
        </p:nvSpPr>
        <p:spPr/>
        <p:txBody>
          <a:bodyPr/>
          <a:lstStyle/>
          <a:p>
            <a:fld id="{17E5807A-D07A-4E17-8B16-6CFC8B6E61F1}" type="datetime1">
              <a:rPr lang="en-US" smtClean="0"/>
              <a:t>12/17/2022</a:t>
            </a:fld>
            <a:endParaRPr lang="en-US"/>
          </a:p>
        </p:txBody>
      </p:sp>
      <p:sp>
        <p:nvSpPr>
          <p:cNvPr id="5" name="Footer Placeholder 4">
            <a:extLst>
              <a:ext uri="{FF2B5EF4-FFF2-40B4-BE49-F238E27FC236}">
                <a16:creationId xmlns:a16="http://schemas.microsoft.com/office/drawing/2014/main" id="{F8461FBF-CC0B-7F9C-DB43-8A56A8D1B7A0}"/>
              </a:ext>
            </a:extLst>
          </p:cNvPr>
          <p:cNvSpPr>
            <a:spLocks noGrp="1"/>
          </p:cNvSpPr>
          <p:nvPr>
            <p:ph type="ftr" sz="quarter" idx="11"/>
          </p:nvPr>
        </p:nvSpPr>
        <p:spPr/>
        <p:txBody>
          <a:body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EA4A019F-29C6-0352-1D4E-C4F1C4932EBF}"/>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136257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A1241-4ED6-4C61-CEC9-5A5F5C94E5D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6785871-EB91-D503-96D2-CCD37538E2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ADBAD4-CD83-2A22-F6A7-A020E98BC5E6}"/>
              </a:ext>
            </a:extLst>
          </p:cNvPr>
          <p:cNvSpPr>
            <a:spLocks noGrp="1"/>
          </p:cNvSpPr>
          <p:nvPr>
            <p:ph type="dt" sz="half" idx="10"/>
          </p:nvPr>
        </p:nvSpPr>
        <p:spPr/>
        <p:txBody>
          <a:bodyPr/>
          <a:lstStyle/>
          <a:p>
            <a:fld id="{46071B9E-0A2B-45FB-9993-E1B2A33AD4B7}" type="datetime1">
              <a:rPr lang="en-US" smtClean="0"/>
              <a:t>12/17/2022</a:t>
            </a:fld>
            <a:endParaRPr lang="en-US"/>
          </a:p>
        </p:txBody>
      </p:sp>
      <p:sp>
        <p:nvSpPr>
          <p:cNvPr id="5" name="Footer Placeholder 4">
            <a:extLst>
              <a:ext uri="{FF2B5EF4-FFF2-40B4-BE49-F238E27FC236}">
                <a16:creationId xmlns:a16="http://schemas.microsoft.com/office/drawing/2014/main" id="{95B4D288-8AAB-FFB6-CFC5-E5B9A052C33F}"/>
              </a:ext>
            </a:extLst>
          </p:cNvPr>
          <p:cNvSpPr>
            <a:spLocks noGrp="1"/>
          </p:cNvSpPr>
          <p:nvPr>
            <p:ph type="ftr" sz="quarter" idx="11"/>
          </p:nvPr>
        </p:nvSpPr>
        <p:spPr/>
        <p:txBody>
          <a:body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6C9E3F1D-DB57-9D3A-5936-4822B407A11C}"/>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387598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F2013-3247-24C2-C82C-58ED9D9E57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E409DCB-DBEF-D87E-4A83-67D21510F4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036F4-8465-E156-B6D6-2FC069ABAA3C}"/>
              </a:ext>
            </a:extLst>
          </p:cNvPr>
          <p:cNvSpPr>
            <a:spLocks noGrp="1"/>
          </p:cNvSpPr>
          <p:nvPr>
            <p:ph type="dt" sz="half" idx="10"/>
          </p:nvPr>
        </p:nvSpPr>
        <p:spPr/>
        <p:txBody>
          <a:bodyPr/>
          <a:lstStyle/>
          <a:p>
            <a:fld id="{6196E9DF-A35D-41E3-BE0F-1ED6E5E44970}" type="datetime1">
              <a:rPr lang="en-US" smtClean="0"/>
              <a:t>12/17/2022</a:t>
            </a:fld>
            <a:endParaRPr lang="en-US"/>
          </a:p>
        </p:txBody>
      </p:sp>
      <p:sp>
        <p:nvSpPr>
          <p:cNvPr id="5" name="Footer Placeholder 4">
            <a:extLst>
              <a:ext uri="{FF2B5EF4-FFF2-40B4-BE49-F238E27FC236}">
                <a16:creationId xmlns:a16="http://schemas.microsoft.com/office/drawing/2014/main" id="{660D953A-025D-F7C4-2F82-3D713247D323}"/>
              </a:ext>
            </a:extLst>
          </p:cNvPr>
          <p:cNvSpPr>
            <a:spLocks noGrp="1"/>
          </p:cNvSpPr>
          <p:nvPr>
            <p:ph type="ftr" sz="quarter" idx="11"/>
          </p:nvPr>
        </p:nvSpPr>
        <p:spPr/>
        <p:txBody>
          <a:body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198218F5-304F-EC51-61B2-7EAF7806F75E}"/>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373374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497C7-DC5B-725F-AB03-45D4D2CF656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19DCBD-3234-8837-4439-1AA90E74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FC0989-4CD7-E9A2-49FC-9D6A77456053}"/>
              </a:ext>
            </a:extLst>
          </p:cNvPr>
          <p:cNvSpPr>
            <a:spLocks noGrp="1"/>
          </p:cNvSpPr>
          <p:nvPr>
            <p:ph type="dt" sz="half" idx="10"/>
          </p:nvPr>
        </p:nvSpPr>
        <p:spPr/>
        <p:txBody>
          <a:bodyPr/>
          <a:lstStyle/>
          <a:p>
            <a:fld id="{2F2232BD-7FD7-4F4A-8ADF-95E2D9D08A23}" type="datetime1">
              <a:rPr lang="en-US" smtClean="0"/>
              <a:t>12/17/2022</a:t>
            </a:fld>
            <a:endParaRPr lang="en-US"/>
          </a:p>
        </p:txBody>
      </p:sp>
      <p:sp>
        <p:nvSpPr>
          <p:cNvPr id="5" name="Footer Placeholder 4">
            <a:extLst>
              <a:ext uri="{FF2B5EF4-FFF2-40B4-BE49-F238E27FC236}">
                <a16:creationId xmlns:a16="http://schemas.microsoft.com/office/drawing/2014/main" id="{48014546-9F40-0825-2684-E224B80807C6}"/>
              </a:ext>
            </a:extLst>
          </p:cNvPr>
          <p:cNvSpPr>
            <a:spLocks noGrp="1"/>
          </p:cNvSpPr>
          <p:nvPr>
            <p:ph type="ftr" sz="quarter" idx="11"/>
          </p:nvPr>
        </p:nvSpPr>
        <p:spPr/>
        <p:txBody>
          <a:body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B4B37856-D782-0D5E-53EE-C86CD7DE6F82}"/>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283123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F2D1-0C8D-D801-3463-6CFD69F4B3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E89C2BD-5D1F-642D-386D-C168A12B610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662C0B-10DB-CF02-189C-6147850987C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AD0E5D-46BA-65C1-F43C-9F6388D73551}"/>
              </a:ext>
            </a:extLst>
          </p:cNvPr>
          <p:cNvSpPr>
            <a:spLocks noGrp="1"/>
          </p:cNvSpPr>
          <p:nvPr>
            <p:ph type="dt" sz="half" idx="10"/>
          </p:nvPr>
        </p:nvSpPr>
        <p:spPr/>
        <p:txBody>
          <a:bodyPr/>
          <a:lstStyle/>
          <a:p>
            <a:fld id="{374C3892-D7F5-4DD2-BDD2-9E81160F3DA0}" type="datetime1">
              <a:rPr lang="en-US" smtClean="0"/>
              <a:t>12/17/2022</a:t>
            </a:fld>
            <a:endParaRPr lang="en-US"/>
          </a:p>
        </p:txBody>
      </p:sp>
      <p:sp>
        <p:nvSpPr>
          <p:cNvPr id="6" name="Footer Placeholder 5">
            <a:extLst>
              <a:ext uri="{FF2B5EF4-FFF2-40B4-BE49-F238E27FC236}">
                <a16:creationId xmlns:a16="http://schemas.microsoft.com/office/drawing/2014/main" id="{4E0BE003-593C-2602-49D8-ECA47AD08CD0}"/>
              </a:ext>
            </a:extLst>
          </p:cNvPr>
          <p:cNvSpPr>
            <a:spLocks noGrp="1"/>
          </p:cNvSpPr>
          <p:nvPr>
            <p:ph type="ftr" sz="quarter" idx="11"/>
          </p:nvPr>
        </p:nvSpPr>
        <p:spPr/>
        <p:txBody>
          <a:bodyPr/>
          <a:lstStyle/>
          <a:p>
            <a:r>
              <a:rPr lang="en-US"/>
              <a:t>LAKE 2022- STUDYING ABOUT MEDICINAL PLANTS IN OUR SCHOOL GARDEN</a:t>
            </a:r>
          </a:p>
        </p:txBody>
      </p:sp>
      <p:sp>
        <p:nvSpPr>
          <p:cNvPr id="7" name="Slide Number Placeholder 6">
            <a:extLst>
              <a:ext uri="{FF2B5EF4-FFF2-40B4-BE49-F238E27FC236}">
                <a16:creationId xmlns:a16="http://schemas.microsoft.com/office/drawing/2014/main" id="{5CE1A712-7BAB-7C2B-6C6A-95A8D39337D0}"/>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2505742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E92E-C3B9-31EC-4DB5-D785A5B21E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7EC2EA8-136C-B6FE-B141-101A0CB43E1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80ECBF-29F8-57B2-7D5B-56C69DB19B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FFADF8-A3CC-03CD-F26B-8CF57C16DC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1D9616-EB6F-7C5C-5FE3-E8B0C020CA6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DA34D4-8049-9961-DB8E-9A69E0CE434D}"/>
              </a:ext>
            </a:extLst>
          </p:cNvPr>
          <p:cNvSpPr>
            <a:spLocks noGrp="1"/>
          </p:cNvSpPr>
          <p:nvPr>
            <p:ph type="dt" sz="half" idx="10"/>
          </p:nvPr>
        </p:nvSpPr>
        <p:spPr/>
        <p:txBody>
          <a:bodyPr/>
          <a:lstStyle/>
          <a:p>
            <a:fld id="{43337AD2-F390-4CDA-9C47-FB7D9F8AF4E0}" type="datetime1">
              <a:rPr lang="en-US" smtClean="0"/>
              <a:t>12/17/2022</a:t>
            </a:fld>
            <a:endParaRPr lang="en-US"/>
          </a:p>
        </p:txBody>
      </p:sp>
      <p:sp>
        <p:nvSpPr>
          <p:cNvPr id="8" name="Footer Placeholder 7">
            <a:extLst>
              <a:ext uri="{FF2B5EF4-FFF2-40B4-BE49-F238E27FC236}">
                <a16:creationId xmlns:a16="http://schemas.microsoft.com/office/drawing/2014/main" id="{06B64EB4-A113-BD47-4045-C4DCEA827A4E}"/>
              </a:ext>
            </a:extLst>
          </p:cNvPr>
          <p:cNvSpPr>
            <a:spLocks noGrp="1"/>
          </p:cNvSpPr>
          <p:nvPr>
            <p:ph type="ftr" sz="quarter" idx="11"/>
          </p:nvPr>
        </p:nvSpPr>
        <p:spPr/>
        <p:txBody>
          <a:bodyPr/>
          <a:lstStyle/>
          <a:p>
            <a:r>
              <a:rPr lang="en-US"/>
              <a:t>LAKE 2022- STUDYING ABOUT MEDICINAL PLANTS IN OUR SCHOOL GARDEN</a:t>
            </a:r>
          </a:p>
        </p:txBody>
      </p:sp>
      <p:sp>
        <p:nvSpPr>
          <p:cNvPr id="9" name="Slide Number Placeholder 8">
            <a:extLst>
              <a:ext uri="{FF2B5EF4-FFF2-40B4-BE49-F238E27FC236}">
                <a16:creationId xmlns:a16="http://schemas.microsoft.com/office/drawing/2014/main" id="{0BC65FC3-0907-9A5B-9711-6229B5DBAC94}"/>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2054917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5131-96CE-3101-7572-669069BF63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C929F4-A0D8-C4C0-9332-D45CB04A017F}"/>
              </a:ext>
            </a:extLst>
          </p:cNvPr>
          <p:cNvSpPr>
            <a:spLocks noGrp="1"/>
          </p:cNvSpPr>
          <p:nvPr>
            <p:ph type="dt" sz="half" idx="10"/>
          </p:nvPr>
        </p:nvSpPr>
        <p:spPr/>
        <p:txBody>
          <a:bodyPr/>
          <a:lstStyle/>
          <a:p>
            <a:fld id="{76585FFD-7D54-4791-B4AB-3E01B39C40F3}" type="datetime1">
              <a:rPr lang="en-US" smtClean="0"/>
              <a:t>12/17/2022</a:t>
            </a:fld>
            <a:endParaRPr lang="en-US"/>
          </a:p>
        </p:txBody>
      </p:sp>
      <p:sp>
        <p:nvSpPr>
          <p:cNvPr id="4" name="Footer Placeholder 3">
            <a:extLst>
              <a:ext uri="{FF2B5EF4-FFF2-40B4-BE49-F238E27FC236}">
                <a16:creationId xmlns:a16="http://schemas.microsoft.com/office/drawing/2014/main" id="{3A67E991-EFC5-8391-C0B8-ECEFF2989A29}"/>
              </a:ext>
            </a:extLst>
          </p:cNvPr>
          <p:cNvSpPr>
            <a:spLocks noGrp="1"/>
          </p:cNvSpPr>
          <p:nvPr>
            <p:ph type="ftr" sz="quarter" idx="11"/>
          </p:nvPr>
        </p:nvSpPr>
        <p:spPr/>
        <p:txBody>
          <a:bodyPr/>
          <a:lstStyle/>
          <a:p>
            <a:r>
              <a:rPr lang="en-US"/>
              <a:t>LAKE 2022- STUDYING ABOUT MEDICINAL PLANTS IN OUR SCHOOL GARDEN</a:t>
            </a:r>
          </a:p>
        </p:txBody>
      </p:sp>
      <p:sp>
        <p:nvSpPr>
          <p:cNvPr id="5" name="Slide Number Placeholder 4">
            <a:extLst>
              <a:ext uri="{FF2B5EF4-FFF2-40B4-BE49-F238E27FC236}">
                <a16:creationId xmlns:a16="http://schemas.microsoft.com/office/drawing/2014/main" id="{94972425-F75B-AB79-FDEC-60E9B8B09DCC}"/>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24796959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B335E3-4681-1B3C-A329-6D33CA3C2E6A}"/>
              </a:ext>
            </a:extLst>
          </p:cNvPr>
          <p:cNvSpPr>
            <a:spLocks noGrp="1"/>
          </p:cNvSpPr>
          <p:nvPr>
            <p:ph type="dt" sz="half" idx="10"/>
          </p:nvPr>
        </p:nvSpPr>
        <p:spPr/>
        <p:txBody>
          <a:bodyPr/>
          <a:lstStyle/>
          <a:p>
            <a:fld id="{862EC0FF-E2DE-44D2-A075-161D1798955A}" type="datetime1">
              <a:rPr lang="en-US" smtClean="0"/>
              <a:t>12/17/2022</a:t>
            </a:fld>
            <a:endParaRPr lang="en-US"/>
          </a:p>
        </p:txBody>
      </p:sp>
      <p:sp>
        <p:nvSpPr>
          <p:cNvPr id="3" name="Footer Placeholder 2">
            <a:extLst>
              <a:ext uri="{FF2B5EF4-FFF2-40B4-BE49-F238E27FC236}">
                <a16:creationId xmlns:a16="http://schemas.microsoft.com/office/drawing/2014/main" id="{8E2CCF57-B525-96D1-07C8-0C2E428A0EA9}"/>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322F83A9-469B-2F5E-EFF2-37B35C0ED0EA}"/>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25243125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955AA-A64F-EF5E-DAE6-40A5824A4C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B27AC0-0291-012A-BB3E-311485C5E2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A9EB256-B736-EFB4-24A2-A1C8E9FC72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34EBF82-424D-0272-58B5-AC01747FF3DF}"/>
              </a:ext>
            </a:extLst>
          </p:cNvPr>
          <p:cNvSpPr>
            <a:spLocks noGrp="1"/>
          </p:cNvSpPr>
          <p:nvPr>
            <p:ph type="dt" sz="half" idx="10"/>
          </p:nvPr>
        </p:nvSpPr>
        <p:spPr/>
        <p:txBody>
          <a:bodyPr/>
          <a:lstStyle/>
          <a:p>
            <a:fld id="{498A78AD-7205-47B9-B80B-B95BBECE801C}" type="datetime1">
              <a:rPr lang="en-US" smtClean="0"/>
              <a:t>12/17/2022</a:t>
            </a:fld>
            <a:endParaRPr lang="en-US"/>
          </a:p>
        </p:txBody>
      </p:sp>
      <p:sp>
        <p:nvSpPr>
          <p:cNvPr id="6" name="Footer Placeholder 5">
            <a:extLst>
              <a:ext uri="{FF2B5EF4-FFF2-40B4-BE49-F238E27FC236}">
                <a16:creationId xmlns:a16="http://schemas.microsoft.com/office/drawing/2014/main" id="{96BDE299-67EB-5DD5-AFA8-BFF11B23D62D}"/>
              </a:ext>
            </a:extLst>
          </p:cNvPr>
          <p:cNvSpPr>
            <a:spLocks noGrp="1"/>
          </p:cNvSpPr>
          <p:nvPr>
            <p:ph type="ftr" sz="quarter" idx="11"/>
          </p:nvPr>
        </p:nvSpPr>
        <p:spPr/>
        <p:txBody>
          <a:bodyPr/>
          <a:lstStyle/>
          <a:p>
            <a:r>
              <a:rPr lang="en-US"/>
              <a:t>LAKE 2022- STUDYING ABOUT MEDICINAL PLANTS IN OUR SCHOOL GARDEN</a:t>
            </a:r>
          </a:p>
        </p:txBody>
      </p:sp>
      <p:sp>
        <p:nvSpPr>
          <p:cNvPr id="7" name="Slide Number Placeholder 6">
            <a:extLst>
              <a:ext uri="{FF2B5EF4-FFF2-40B4-BE49-F238E27FC236}">
                <a16:creationId xmlns:a16="http://schemas.microsoft.com/office/drawing/2014/main" id="{2E682845-B6CF-0B0A-630F-CB526C516FB8}"/>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3748857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DB87-CCB8-5AE6-BFBF-633C08645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FDFC15-FCC4-8486-8C04-9B6B2F19E8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88F1A3-778E-8AF4-D78E-61A8CB0874C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4408CC0-F052-52F9-4E65-E676596D0BCB}"/>
              </a:ext>
            </a:extLst>
          </p:cNvPr>
          <p:cNvSpPr>
            <a:spLocks noGrp="1"/>
          </p:cNvSpPr>
          <p:nvPr>
            <p:ph type="dt" sz="half" idx="10"/>
          </p:nvPr>
        </p:nvSpPr>
        <p:spPr/>
        <p:txBody>
          <a:bodyPr/>
          <a:lstStyle/>
          <a:p>
            <a:fld id="{ED51D227-80C5-460C-AFE2-54E1F9056303}" type="datetime1">
              <a:rPr lang="en-US" smtClean="0"/>
              <a:t>12/17/2022</a:t>
            </a:fld>
            <a:endParaRPr lang="en-US"/>
          </a:p>
        </p:txBody>
      </p:sp>
      <p:sp>
        <p:nvSpPr>
          <p:cNvPr id="6" name="Footer Placeholder 5">
            <a:extLst>
              <a:ext uri="{FF2B5EF4-FFF2-40B4-BE49-F238E27FC236}">
                <a16:creationId xmlns:a16="http://schemas.microsoft.com/office/drawing/2014/main" id="{8012186F-96AA-0205-A856-1F2BDD04C998}"/>
              </a:ext>
            </a:extLst>
          </p:cNvPr>
          <p:cNvSpPr>
            <a:spLocks noGrp="1"/>
          </p:cNvSpPr>
          <p:nvPr>
            <p:ph type="ftr" sz="quarter" idx="11"/>
          </p:nvPr>
        </p:nvSpPr>
        <p:spPr/>
        <p:txBody>
          <a:bodyPr/>
          <a:lstStyle/>
          <a:p>
            <a:r>
              <a:rPr lang="en-US"/>
              <a:t>LAKE 2022- STUDYING ABOUT MEDICINAL PLANTS IN OUR SCHOOL GARDEN</a:t>
            </a:r>
          </a:p>
        </p:txBody>
      </p:sp>
      <p:sp>
        <p:nvSpPr>
          <p:cNvPr id="7" name="Slide Number Placeholder 6">
            <a:extLst>
              <a:ext uri="{FF2B5EF4-FFF2-40B4-BE49-F238E27FC236}">
                <a16:creationId xmlns:a16="http://schemas.microsoft.com/office/drawing/2014/main" id="{C4D7F826-1030-B5EA-8711-B35ED8988DBE}"/>
              </a:ext>
            </a:extLst>
          </p:cNvPr>
          <p:cNvSpPr>
            <a:spLocks noGrp="1"/>
          </p:cNvSpPr>
          <p:nvPr>
            <p:ph type="sldNum" sz="quarter" idx="12"/>
          </p:nvPr>
        </p:nvSpPr>
        <p:spPr/>
        <p:txBody>
          <a:bodyPr/>
          <a:lstStyle/>
          <a:p>
            <a:fld id="{02B5B9E6-A796-4C62-B6F9-B11F78800EC0}" type="slidenum">
              <a:rPr lang="en-US" smtClean="0"/>
              <a:t>‹#›</a:t>
            </a:fld>
            <a:endParaRPr lang="en-US"/>
          </a:p>
        </p:txBody>
      </p:sp>
    </p:spTree>
    <p:extLst>
      <p:ext uri="{BB962C8B-B14F-4D97-AF65-F5344CB8AC3E}">
        <p14:creationId xmlns:p14="http://schemas.microsoft.com/office/powerpoint/2010/main" val="3762412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EEA324-7026-7241-3686-581B5B9B99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52DD91-31D9-2B15-C003-FCCF08B8EC2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597A3-6073-6872-7B89-075C036EAB2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531AC-9E79-4804-9EF6-6E557FA07399}" type="datetime1">
              <a:rPr lang="en-US" smtClean="0"/>
              <a:t>12/17/2022</a:t>
            </a:fld>
            <a:endParaRPr lang="en-US"/>
          </a:p>
        </p:txBody>
      </p:sp>
      <p:sp>
        <p:nvSpPr>
          <p:cNvPr id="5" name="Footer Placeholder 4">
            <a:extLst>
              <a:ext uri="{FF2B5EF4-FFF2-40B4-BE49-F238E27FC236}">
                <a16:creationId xmlns:a16="http://schemas.microsoft.com/office/drawing/2014/main" id="{42F40A2C-3F41-CCF5-3D92-DDD54E6D70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LAKE 2022- STUDYING ABOUT MEDICINAL PLANTS IN OUR SCHOOL GARDEN</a:t>
            </a:r>
          </a:p>
        </p:txBody>
      </p:sp>
      <p:sp>
        <p:nvSpPr>
          <p:cNvPr id="6" name="Slide Number Placeholder 5">
            <a:extLst>
              <a:ext uri="{FF2B5EF4-FFF2-40B4-BE49-F238E27FC236}">
                <a16:creationId xmlns:a16="http://schemas.microsoft.com/office/drawing/2014/main" id="{8251827E-A7DD-6B6F-5718-0674D5A76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B5B9E6-A796-4C62-B6F9-B11F78800EC0}" type="slidenum">
              <a:rPr lang="en-US" smtClean="0"/>
              <a:t>‹#›</a:t>
            </a:fld>
            <a:endParaRPr lang="en-US"/>
          </a:p>
        </p:txBody>
      </p:sp>
    </p:spTree>
    <p:extLst>
      <p:ext uri="{BB962C8B-B14F-4D97-AF65-F5344CB8AC3E}">
        <p14:creationId xmlns:p14="http://schemas.microsoft.com/office/powerpoint/2010/main" val="16856224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6.xml"/><Relationship Id="rId5" Type="http://schemas.openxmlformats.org/officeDocument/2006/relationships/image" Target="../media/image23.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Medicinal%20Plants_Team%20Salubrious%20Living_E-Magazine_2021-22.pdf" TargetMode="External"/><Relationship Id="rId2" Type="http://schemas.openxmlformats.org/officeDocument/2006/relationships/hyperlink" Target="Medicinal%20plants%20and%20Uses.pdf"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30CAD-090D-E56F-BF63-16137C672C34}"/>
              </a:ext>
            </a:extLst>
          </p:cNvPr>
          <p:cNvSpPr txBox="1">
            <a:spLocks/>
          </p:cNvSpPr>
          <p:nvPr/>
        </p:nvSpPr>
        <p:spPr>
          <a:xfrm>
            <a:off x="1621990" y="357974"/>
            <a:ext cx="6871063" cy="173637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                 STUDYING NATURE’S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MEDICINE IN</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                 OUR SCHOOL CAMPUS</a:t>
            </a:r>
            <a:endParaRPr lang="en-IN" sz="32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FF16C23-079F-1E9C-E42D-5D4DD84E9B3E}"/>
              </a:ext>
            </a:extLst>
          </p:cNvPr>
          <p:cNvSpPr txBox="1"/>
          <p:nvPr/>
        </p:nvSpPr>
        <p:spPr>
          <a:xfrm>
            <a:off x="3036632" y="1944584"/>
            <a:ext cx="7942729" cy="492443"/>
          </a:xfrm>
          <a:prstGeom prst="rect">
            <a:avLst/>
          </a:prstGeom>
          <a:noFill/>
        </p:spPr>
        <p:txBody>
          <a:bodyPr wrap="square" rtlCol="0">
            <a:spAutoFit/>
          </a:bodyPr>
          <a:lstStyle/>
          <a:p>
            <a:r>
              <a:rPr lang="en-US" sz="2600" dirty="0">
                <a:latin typeface="Times New Roman" panose="02020603050405020304" pitchFamily="18" charset="0"/>
                <a:cs typeface="Times New Roman" panose="02020603050405020304" pitchFamily="18" charset="0"/>
              </a:rPr>
              <a:t>Tanushree.U and Nithya.B of Class 8A</a:t>
            </a:r>
          </a:p>
        </p:txBody>
      </p:sp>
      <p:sp>
        <p:nvSpPr>
          <p:cNvPr id="4" name="TextBox 3">
            <a:extLst>
              <a:ext uri="{FF2B5EF4-FFF2-40B4-BE49-F238E27FC236}">
                <a16:creationId xmlns:a16="http://schemas.microsoft.com/office/drawing/2014/main" id="{C25E2AAA-D7BC-FA65-C79D-191056C26A6F}"/>
              </a:ext>
            </a:extLst>
          </p:cNvPr>
          <p:cNvSpPr txBox="1"/>
          <p:nvPr/>
        </p:nvSpPr>
        <p:spPr>
          <a:xfrm>
            <a:off x="3429000" y="2725492"/>
            <a:ext cx="5334000" cy="461665"/>
          </a:xfrm>
          <a:prstGeom prst="rect">
            <a:avLst/>
          </a:prstGeom>
          <a:noFill/>
        </p:spPr>
        <p:txBody>
          <a:bodyPr wrap="square" rtlCol="0">
            <a:spAutoFit/>
          </a:bodyPr>
          <a:lstStyle/>
          <a:p>
            <a:r>
              <a:rPr lang="en-US" sz="2400" i="1" dirty="0">
                <a:solidFill>
                  <a:schemeClr val="tx1"/>
                </a:solidFill>
                <a:latin typeface="Times New Roman" panose="02020603050405020304" pitchFamily="18" charset="0"/>
                <a:cs typeface="Times New Roman" panose="02020603050405020304" pitchFamily="18" charset="0"/>
              </a:rPr>
              <a:t>Affiliations : Friends and Classmates</a:t>
            </a:r>
            <a:endParaRPr lang="en-US" sz="2400" dirty="0"/>
          </a:p>
        </p:txBody>
      </p:sp>
      <p:grpSp>
        <p:nvGrpSpPr>
          <p:cNvPr id="5" name="Group 4">
            <a:extLst>
              <a:ext uri="{FF2B5EF4-FFF2-40B4-BE49-F238E27FC236}">
                <a16:creationId xmlns:a16="http://schemas.microsoft.com/office/drawing/2014/main" id="{A77D6D5F-53E5-6ED2-1E37-A9225843F924}"/>
              </a:ext>
            </a:extLst>
          </p:cNvPr>
          <p:cNvGrpSpPr/>
          <p:nvPr/>
        </p:nvGrpSpPr>
        <p:grpSpPr>
          <a:xfrm>
            <a:off x="161290" y="3630421"/>
            <a:ext cx="11869420" cy="2725929"/>
            <a:chOff x="-128984" y="2599865"/>
            <a:chExt cx="9272984" cy="2725929"/>
          </a:xfrm>
        </p:grpSpPr>
        <p:pic>
          <p:nvPicPr>
            <p:cNvPr id="6" name="Picture 5">
              <a:extLst>
                <a:ext uri="{FF2B5EF4-FFF2-40B4-BE49-F238E27FC236}">
                  <a16:creationId xmlns:a16="http://schemas.microsoft.com/office/drawing/2014/main" id="{9E4703DB-AE52-AF76-8755-5C2367DF8324}"/>
                </a:ext>
              </a:extLst>
            </p:cNvPr>
            <p:cNvPicPr>
              <a:picLocks noChangeAspect="1"/>
            </p:cNvPicPr>
            <p:nvPr/>
          </p:nvPicPr>
          <p:blipFill>
            <a:blip r:embed="rId2"/>
            <a:stretch>
              <a:fillRect/>
            </a:stretch>
          </p:blipFill>
          <p:spPr>
            <a:xfrm>
              <a:off x="-128984" y="3448665"/>
              <a:ext cx="1615580" cy="1694835"/>
            </a:xfrm>
            <a:prstGeom prst="rect">
              <a:avLst/>
            </a:prstGeom>
          </p:spPr>
        </p:pic>
        <p:pic>
          <p:nvPicPr>
            <p:cNvPr id="7" name="Picture 2" descr="img.png">
              <a:extLst>
                <a:ext uri="{FF2B5EF4-FFF2-40B4-BE49-F238E27FC236}">
                  <a16:creationId xmlns:a16="http://schemas.microsoft.com/office/drawing/2014/main" id="{55C99856-CAAF-190F-C3DA-500E0097D2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313" y="2599865"/>
              <a:ext cx="4484687" cy="2725929"/>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a:extLst>
              <a:ext uri="{FF2B5EF4-FFF2-40B4-BE49-F238E27FC236}">
                <a16:creationId xmlns:a16="http://schemas.microsoft.com/office/drawing/2014/main" id="{D69EE09B-D566-5DC2-0522-D984CF54B013}"/>
              </a:ext>
            </a:extLst>
          </p:cNvPr>
          <p:cNvPicPr>
            <a:picLocks noChangeAspect="1"/>
          </p:cNvPicPr>
          <p:nvPr/>
        </p:nvPicPr>
        <p:blipFill>
          <a:blip r:embed="rId4"/>
          <a:stretch>
            <a:fillRect/>
          </a:stretch>
        </p:blipFill>
        <p:spPr>
          <a:xfrm rot="1442858">
            <a:off x="8870683" y="382380"/>
            <a:ext cx="2339424" cy="2172353"/>
          </a:xfrm>
          <a:prstGeom prst="rect">
            <a:avLst/>
          </a:prstGeom>
        </p:spPr>
      </p:pic>
      <p:sp>
        <p:nvSpPr>
          <p:cNvPr id="9" name="Footer Placeholder 8">
            <a:extLst>
              <a:ext uri="{FF2B5EF4-FFF2-40B4-BE49-F238E27FC236}">
                <a16:creationId xmlns:a16="http://schemas.microsoft.com/office/drawing/2014/main" id="{DF7FC993-234E-5097-E34A-D229118907BB}"/>
              </a:ext>
            </a:extLst>
          </p:cNvPr>
          <p:cNvSpPr>
            <a:spLocks noGrp="1"/>
          </p:cNvSpPr>
          <p:nvPr>
            <p:ph type="ftr" sz="quarter" idx="11"/>
          </p:nvPr>
        </p:nvSpPr>
        <p:spPr/>
        <p:txBody>
          <a:bodyPr/>
          <a:lstStyle/>
          <a:p>
            <a:r>
              <a:rPr lang="en-US"/>
              <a:t>LAKE 2022- STUDYING ABOUT MEDICINAL PLANTS IN OUR SCHOOL GARDEN</a:t>
            </a:r>
          </a:p>
        </p:txBody>
      </p:sp>
      <p:sp>
        <p:nvSpPr>
          <p:cNvPr id="10" name="Slide Number Placeholder 9">
            <a:extLst>
              <a:ext uri="{FF2B5EF4-FFF2-40B4-BE49-F238E27FC236}">
                <a16:creationId xmlns:a16="http://schemas.microsoft.com/office/drawing/2014/main" id="{683C5CCC-0B7A-3241-917C-562726A30723}"/>
              </a:ext>
            </a:extLst>
          </p:cNvPr>
          <p:cNvSpPr>
            <a:spLocks noGrp="1"/>
          </p:cNvSpPr>
          <p:nvPr>
            <p:ph type="sldNum" sz="quarter" idx="12"/>
          </p:nvPr>
        </p:nvSpPr>
        <p:spPr/>
        <p:txBody>
          <a:bodyPr/>
          <a:lstStyle/>
          <a:p>
            <a:fld id="{02B5B9E6-A796-4C62-B6F9-B11F78800EC0}" type="slidenum">
              <a:rPr lang="en-US" smtClean="0"/>
              <a:t>1</a:t>
            </a:fld>
            <a:endParaRPr lang="en-US"/>
          </a:p>
        </p:txBody>
      </p:sp>
    </p:spTree>
    <p:extLst>
      <p:ext uri="{BB962C8B-B14F-4D97-AF65-F5344CB8AC3E}">
        <p14:creationId xmlns:p14="http://schemas.microsoft.com/office/powerpoint/2010/main" val="3431498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588DEA16-E27D-48CC-7C00-14F9C1924B7C}"/>
              </a:ext>
            </a:extLst>
          </p:cNvPr>
          <p:cNvGraphicFramePr>
            <a:graphicFrameLocks noGrp="1"/>
          </p:cNvGraphicFramePr>
          <p:nvPr>
            <p:extLst>
              <p:ext uri="{D42A27DB-BD31-4B8C-83A1-F6EECF244321}">
                <p14:modId xmlns:p14="http://schemas.microsoft.com/office/powerpoint/2010/main" val="1383455339"/>
              </p:ext>
            </p:extLst>
          </p:nvPr>
        </p:nvGraphicFramePr>
        <p:xfrm>
          <a:off x="0" y="41910"/>
          <a:ext cx="12191999" cy="6816091"/>
        </p:xfrm>
        <a:graphic>
          <a:graphicData uri="http://schemas.openxmlformats.org/drawingml/2006/table">
            <a:tbl>
              <a:tblPr firstRow="1" bandRow="1">
                <a:tableStyleId>{93296810-A885-4BE3-A3E7-6D5BEEA58F35}</a:tableStyleId>
              </a:tblPr>
              <a:tblGrid>
                <a:gridCol w="894007">
                  <a:extLst>
                    <a:ext uri="{9D8B030D-6E8A-4147-A177-3AD203B41FA5}">
                      <a16:colId xmlns:a16="http://schemas.microsoft.com/office/drawing/2014/main" val="308840426"/>
                    </a:ext>
                  </a:extLst>
                </a:gridCol>
                <a:gridCol w="2078269">
                  <a:extLst>
                    <a:ext uri="{9D8B030D-6E8A-4147-A177-3AD203B41FA5}">
                      <a16:colId xmlns:a16="http://schemas.microsoft.com/office/drawing/2014/main" val="2166537223"/>
                    </a:ext>
                  </a:extLst>
                </a:gridCol>
                <a:gridCol w="2210858">
                  <a:extLst>
                    <a:ext uri="{9D8B030D-6E8A-4147-A177-3AD203B41FA5}">
                      <a16:colId xmlns:a16="http://schemas.microsoft.com/office/drawing/2014/main" val="3471929851"/>
                    </a:ext>
                  </a:extLst>
                </a:gridCol>
                <a:gridCol w="2210858">
                  <a:extLst>
                    <a:ext uri="{9D8B030D-6E8A-4147-A177-3AD203B41FA5}">
                      <a16:colId xmlns:a16="http://schemas.microsoft.com/office/drawing/2014/main" val="658631840"/>
                    </a:ext>
                  </a:extLst>
                </a:gridCol>
                <a:gridCol w="1657445">
                  <a:extLst>
                    <a:ext uri="{9D8B030D-6E8A-4147-A177-3AD203B41FA5}">
                      <a16:colId xmlns:a16="http://schemas.microsoft.com/office/drawing/2014/main" val="3231623221"/>
                    </a:ext>
                  </a:extLst>
                </a:gridCol>
                <a:gridCol w="3140562">
                  <a:extLst>
                    <a:ext uri="{9D8B030D-6E8A-4147-A177-3AD203B41FA5}">
                      <a16:colId xmlns:a16="http://schemas.microsoft.com/office/drawing/2014/main" val="969108336"/>
                    </a:ext>
                  </a:extLst>
                </a:gridCol>
              </a:tblGrid>
              <a:tr h="1066024">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2802819506"/>
                  </a:ext>
                </a:extLst>
              </a:tr>
              <a:tr h="742986">
                <a:tc>
                  <a:txBody>
                    <a:bodyPr/>
                    <a:lstStyle/>
                    <a:p>
                      <a:r>
                        <a:rPr lang="en-IN" sz="2000" dirty="0">
                          <a:latin typeface="Times New Roman" panose="02020603050405020304" pitchFamily="18" charset="0"/>
                          <a:cs typeface="Times New Roman" panose="02020603050405020304" pitchFamily="18" charset="0"/>
                        </a:rPr>
                        <a:t>15</a:t>
                      </a:r>
                    </a:p>
                  </a:txBody>
                  <a:tcPr/>
                </a:tc>
                <a:tc>
                  <a:txBody>
                    <a:bodyPr/>
                    <a:lstStyle/>
                    <a:p>
                      <a:r>
                        <a:rPr lang="en-US"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Psidium guajava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Guava</a:t>
                      </a:r>
                    </a:p>
                  </a:txBody>
                  <a:tcPr/>
                </a:tc>
                <a:tc>
                  <a:txBody>
                    <a:bodyPr/>
                    <a:lstStyle/>
                    <a:p>
                      <a:r>
                        <a:rPr lang="en-US"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Seebehannu</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6</a:t>
                      </a:r>
                    </a:p>
                  </a:txBody>
                  <a:tcPr/>
                </a:tc>
                <a:tc>
                  <a:txBody>
                    <a:bodyPr/>
                    <a:lstStyle/>
                    <a:p>
                      <a:pPr marL="0" indent="0">
                        <a:buFont typeface="Arial" panose="020B0604020202020204" pitchFamily="34" charset="0"/>
                        <a:buNone/>
                      </a:pPr>
                      <a:r>
                        <a:rPr lang="en-IN" sz="2000" dirty="0">
                          <a:latin typeface="Times New Roman" panose="02020603050405020304" pitchFamily="18" charset="0"/>
                          <a:cs typeface="Times New Roman" panose="02020603050405020304" pitchFamily="18" charset="0"/>
                        </a:rPr>
                        <a:t>Lowers cholesterol, manages diabetes, </a:t>
                      </a: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beats toothache</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4762499"/>
                  </a:ext>
                </a:extLst>
              </a:tr>
              <a:tr h="1389061">
                <a:tc>
                  <a:txBody>
                    <a:bodyPr/>
                    <a:lstStyle/>
                    <a:p>
                      <a:r>
                        <a:rPr lang="en-IN" sz="2000" dirty="0">
                          <a:latin typeface="Times New Roman" panose="02020603050405020304" pitchFamily="18" charset="0"/>
                          <a:cs typeface="Times New Roman" panose="02020603050405020304" pitchFamily="18" charset="0"/>
                        </a:rPr>
                        <a:t>16.</a:t>
                      </a:r>
                    </a:p>
                  </a:txBody>
                  <a:tcPr/>
                </a:tc>
                <a:tc>
                  <a:txBody>
                    <a:bodyPr/>
                    <a:lstStyle/>
                    <a:p>
                      <a:r>
                        <a:rPr lang="en-US"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Artocarpus heterophyllus</a:t>
                      </a:r>
                      <a:endParaRPr lang="en-IN" sz="2000" b="1" i="1"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Jackfruit</a:t>
                      </a:r>
                      <a:endParaRPr lang="en-IN" sz="2000" i="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Halasina</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hannu</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Anti-oxidant, anti-inflammatory, antimicrobial, anti-cancer and anti-fungal activity.</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7038150"/>
                  </a:ext>
                </a:extLst>
              </a:tr>
              <a:tr h="419949">
                <a:tc>
                  <a:txBody>
                    <a:bodyPr/>
                    <a:lstStyle/>
                    <a:p>
                      <a:r>
                        <a:rPr lang="en-IN" sz="2000" dirty="0">
                          <a:latin typeface="Times New Roman" panose="02020603050405020304" pitchFamily="18" charset="0"/>
                          <a:cs typeface="Times New Roman" panose="02020603050405020304" pitchFamily="18" charset="0"/>
                        </a:rPr>
                        <a:t>17.</a:t>
                      </a:r>
                    </a:p>
                  </a:txBody>
                  <a:tcPr/>
                </a:tc>
                <a:tc>
                  <a:txBody>
                    <a:bodyPr/>
                    <a:lstStyle/>
                    <a:p>
                      <a:r>
                        <a:rPr lang="en-US"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Ptilinopus</a:t>
                      </a:r>
                      <a:r>
                        <a:rPr lang="en-US"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US"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jambu</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Jambul trees</a:t>
                      </a:r>
                    </a:p>
                  </a:txBody>
                  <a:tcPr/>
                </a:tc>
                <a:tc>
                  <a:txBody>
                    <a:bodyPr/>
                    <a:lstStyle/>
                    <a:p>
                      <a:r>
                        <a:rPr lang="en-IN" sz="2000" dirty="0" err="1">
                          <a:latin typeface="Times New Roman" panose="02020603050405020304" pitchFamily="18" charset="0"/>
                          <a:cs typeface="Times New Roman" panose="02020603050405020304" pitchFamily="18" charset="0"/>
                        </a:rPr>
                        <a:t>Jambu</a:t>
                      </a:r>
                      <a:r>
                        <a:rPr lang="en-IN" sz="2000" dirty="0">
                          <a:latin typeface="Times New Roman" panose="02020603050405020304" pitchFamily="18" charset="0"/>
                          <a:cs typeface="Times New Roman" panose="02020603050405020304" pitchFamily="18" charset="0"/>
                        </a:rPr>
                        <a:t> </a:t>
                      </a:r>
                      <a:r>
                        <a:rPr lang="en-IN" sz="2000" dirty="0" err="1">
                          <a:latin typeface="Times New Roman" panose="02020603050405020304" pitchFamily="18" charset="0"/>
                          <a:cs typeface="Times New Roman" panose="02020603050405020304" pitchFamily="18" charset="0"/>
                        </a:rPr>
                        <a:t>nerale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Cooling effect on the body.</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75195753"/>
                  </a:ext>
                </a:extLst>
              </a:tr>
              <a:tr h="1389061">
                <a:tc>
                  <a:txBody>
                    <a:bodyPr/>
                    <a:lstStyle/>
                    <a:p>
                      <a:r>
                        <a:rPr lang="en-IN" sz="2000" dirty="0">
                          <a:latin typeface="Times New Roman" panose="02020603050405020304" pitchFamily="18" charset="0"/>
                          <a:cs typeface="Times New Roman" panose="02020603050405020304" pitchFamily="18" charset="0"/>
                        </a:rPr>
                        <a:t>18</a:t>
                      </a:r>
                    </a:p>
                  </a:txBody>
                  <a:tcPr/>
                </a:tc>
                <a:tc>
                  <a:txBody>
                    <a:bodyPr/>
                    <a:lstStyle/>
                    <a:p>
                      <a:r>
                        <a:rPr lang="en-US"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Hibiscus rosa-sinensis</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Hibiscus</a:t>
                      </a:r>
                    </a:p>
                  </a:txBody>
                  <a:tcPr/>
                </a:tc>
                <a:tc>
                  <a:txBody>
                    <a:bodyPr/>
                    <a:lstStyle/>
                    <a:p>
                      <a:r>
                        <a:rPr lang="en-IN" sz="2000" dirty="0" err="1">
                          <a:latin typeface="Times New Roman" panose="02020603050405020304" pitchFamily="18" charset="0"/>
                          <a:cs typeface="Times New Roman" panose="02020603050405020304" pitchFamily="18" charset="0"/>
                        </a:rPr>
                        <a:t>Daasavala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12</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Hypertension, fever, colds, heart and nerve diseases, upper respiratory tract pain and swelling</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8959968"/>
                  </a:ext>
                </a:extLst>
              </a:tr>
              <a:tr h="742986">
                <a:tc>
                  <a:txBody>
                    <a:bodyPr/>
                    <a:lstStyle/>
                    <a:p>
                      <a:r>
                        <a:rPr lang="en-IN" sz="2000" dirty="0">
                          <a:latin typeface="Times New Roman" panose="02020603050405020304" pitchFamily="18" charset="0"/>
                          <a:cs typeface="Times New Roman" panose="02020603050405020304" pitchFamily="18" charset="0"/>
                        </a:rPr>
                        <a:t>19.</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Musa</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Banana</a:t>
                      </a:r>
                    </a:p>
                  </a:txBody>
                  <a:tcPr/>
                </a:tc>
                <a:tc>
                  <a:txBody>
                    <a:bodyPr/>
                    <a:lstStyle/>
                    <a:p>
                      <a:r>
                        <a:rPr lang="en-IN" sz="2000" dirty="0" err="1">
                          <a:latin typeface="Times New Roman" panose="02020603050405020304" pitchFamily="18" charset="0"/>
                          <a:cs typeface="Times New Roman" panose="02020603050405020304" pitchFamily="18" charset="0"/>
                        </a:rPr>
                        <a:t>Balehannu</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Treat ulcers, dysentery, and bronchitis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98202338"/>
                  </a:ext>
                </a:extLst>
              </a:tr>
              <a:tr h="1066024">
                <a:tc>
                  <a:txBody>
                    <a:bodyPr/>
                    <a:lstStyle/>
                    <a:p>
                      <a:r>
                        <a:rPr lang="en-IN" sz="2000" dirty="0">
                          <a:latin typeface="Times New Roman" panose="02020603050405020304" pitchFamily="18" charset="0"/>
                          <a:cs typeface="Times New Roman" panose="02020603050405020304" pitchFamily="18" charset="0"/>
                        </a:rPr>
                        <a:t>20.</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Crocus sativus</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Saffron</a:t>
                      </a:r>
                    </a:p>
                  </a:txBody>
                  <a:tcPr/>
                </a:tc>
                <a:tc>
                  <a:txBody>
                    <a:bodyPr/>
                    <a:lstStyle/>
                    <a:p>
                      <a:r>
                        <a:rPr lang="en-IN" sz="2000" dirty="0">
                          <a:latin typeface="Times New Roman" panose="02020603050405020304" pitchFamily="18" charset="0"/>
                          <a:cs typeface="Times New Roman" panose="02020603050405020304" pitchFamily="18" charset="0"/>
                        </a:rPr>
                        <a:t>Kesari</a:t>
                      </a:r>
                    </a:p>
                  </a:txBody>
                  <a:tcPr/>
                </a:tc>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Improve mood, reduced PMS symptoms and weight loss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22569045"/>
                  </a:ext>
                </a:extLst>
              </a:tr>
            </a:tbl>
          </a:graphicData>
        </a:graphic>
      </p:graphicFrame>
      <p:sp>
        <p:nvSpPr>
          <p:cNvPr id="3" name="Footer Placeholder 2">
            <a:extLst>
              <a:ext uri="{FF2B5EF4-FFF2-40B4-BE49-F238E27FC236}">
                <a16:creationId xmlns:a16="http://schemas.microsoft.com/office/drawing/2014/main" id="{BD8ED42E-35C5-1F9C-0ED5-C36EAC581305}"/>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AAF3C813-913D-5FFE-45DD-5D7322B12FE1}"/>
              </a:ext>
            </a:extLst>
          </p:cNvPr>
          <p:cNvSpPr>
            <a:spLocks noGrp="1"/>
          </p:cNvSpPr>
          <p:nvPr>
            <p:ph type="sldNum" sz="quarter" idx="12"/>
          </p:nvPr>
        </p:nvSpPr>
        <p:spPr/>
        <p:txBody>
          <a:bodyPr/>
          <a:lstStyle/>
          <a:p>
            <a:fld id="{02B5B9E6-A796-4C62-B6F9-B11F78800EC0}" type="slidenum">
              <a:rPr lang="en-US" smtClean="0"/>
              <a:t>10</a:t>
            </a:fld>
            <a:endParaRPr lang="en-US"/>
          </a:p>
        </p:txBody>
      </p:sp>
    </p:spTree>
    <p:extLst>
      <p:ext uri="{BB962C8B-B14F-4D97-AF65-F5344CB8AC3E}">
        <p14:creationId xmlns:p14="http://schemas.microsoft.com/office/powerpoint/2010/main" val="374941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644B2A3-9757-447A-C63E-13FC2F0DFF03}"/>
              </a:ext>
            </a:extLst>
          </p:cNvPr>
          <p:cNvGraphicFramePr>
            <a:graphicFrameLocks noGrp="1"/>
          </p:cNvGraphicFramePr>
          <p:nvPr>
            <p:extLst>
              <p:ext uri="{D42A27DB-BD31-4B8C-83A1-F6EECF244321}">
                <p14:modId xmlns:p14="http://schemas.microsoft.com/office/powerpoint/2010/main" val="2708863117"/>
              </p:ext>
            </p:extLst>
          </p:nvPr>
        </p:nvGraphicFramePr>
        <p:xfrm>
          <a:off x="44389" y="54820"/>
          <a:ext cx="12103221" cy="6748360"/>
        </p:xfrm>
        <a:graphic>
          <a:graphicData uri="http://schemas.openxmlformats.org/drawingml/2006/table">
            <a:tbl>
              <a:tblPr firstRow="1" bandRow="1">
                <a:tableStyleId>{93296810-A885-4BE3-A3E7-6D5BEEA58F35}</a:tableStyleId>
              </a:tblPr>
              <a:tblGrid>
                <a:gridCol w="899837">
                  <a:extLst>
                    <a:ext uri="{9D8B030D-6E8A-4147-A177-3AD203B41FA5}">
                      <a16:colId xmlns:a16="http://schemas.microsoft.com/office/drawing/2014/main" val="308840426"/>
                    </a:ext>
                  </a:extLst>
                </a:gridCol>
                <a:gridCol w="2060865">
                  <a:extLst>
                    <a:ext uri="{9D8B030D-6E8A-4147-A177-3AD203B41FA5}">
                      <a16:colId xmlns:a16="http://schemas.microsoft.com/office/drawing/2014/main" val="2166537223"/>
                    </a:ext>
                  </a:extLst>
                </a:gridCol>
                <a:gridCol w="2192345">
                  <a:extLst>
                    <a:ext uri="{9D8B030D-6E8A-4147-A177-3AD203B41FA5}">
                      <a16:colId xmlns:a16="http://schemas.microsoft.com/office/drawing/2014/main" val="3471929851"/>
                    </a:ext>
                  </a:extLst>
                </a:gridCol>
                <a:gridCol w="2192345">
                  <a:extLst>
                    <a:ext uri="{9D8B030D-6E8A-4147-A177-3AD203B41FA5}">
                      <a16:colId xmlns:a16="http://schemas.microsoft.com/office/drawing/2014/main" val="658631840"/>
                    </a:ext>
                  </a:extLst>
                </a:gridCol>
                <a:gridCol w="1643566">
                  <a:extLst>
                    <a:ext uri="{9D8B030D-6E8A-4147-A177-3AD203B41FA5}">
                      <a16:colId xmlns:a16="http://schemas.microsoft.com/office/drawing/2014/main" val="3231623221"/>
                    </a:ext>
                  </a:extLst>
                </a:gridCol>
                <a:gridCol w="3114263">
                  <a:extLst>
                    <a:ext uri="{9D8B030D-6E8A-4147-A177-3AD203B41FA5}">
                      <a16:colId xmlns:a16="http://schemas.microsoft.com/office/drawing/2014/main" val="969108336"/>
                    </a:ext>
                  </a:extLst>
                </a:gridCol>
              </a:tblGrid>
              <a:tr h="1142030">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2802819506"/>
                  </a:ext>
                </a:extLst>
              </a:tr>
              <a:tr h="1488100">
                <a:tc>
                  <a:txBody>
                    <a:bodyPr/>
                    <a:lstStyle/>
                    <a:p>
                      <a:r>
                        <a:rPr lang="en-IN" sz="2000" dirty="0">
                          <a:latin typeface="Times New Roman" panose="02020603050405020304" pitchFamily="18" charset="0"/>
                          <a:cs typeface="Times New Roman" panose="02020603050405020304" pitchFamily="18" charset="0"/>
                        </a:rPr>
                        <a:t>21</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Chrysopogon</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zizanioides</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Vetiver</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Lavancha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2</a:t>
                      </a:r>
                    </a:p>
                  </a:txBody>
                  <a:tcPr/>
                </a:tc>
                <a:tc>
                  <a:txBody>
                    <a:bodyPr/>
                    <a:lstStyle/>
                    <a:p>
                      <a:pPr marL="0" indent="0">
                        <a:buFont typeface="Arial" panose="020B0604020202020204" pitchFamily="34" charset="0"/>
                        <a:buNone/>
                      </a:pP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Used as carminative, diaphoretic, refrigerant, stomachic, tonic, antispasmodic.</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4762499"/>
                  </a:ext>
                </a:extLst>
              </a:tr>
              <a:tr h="1488100">
                <a:tc>
                  <a:txBody>
                    <a:bodyPr/>
                    <a:lstStyle/>
                    <a:p>
                      <a:r>
                        <a:rPr lang="en-IN" sz="2000" dirty="0">
                          <a:latin typeface="Times New Roman" panose="02020603050405020304" pitchFamily="18" charset="0"/>
                          <a:cs typeface="Times New Roman" panose="02020603050405020304" pitchFamily="18" charset="0"/>
                        </a:rPr>
                        <a:t>22</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Manilkara zapota</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Sapodilla</a:t>
                      </a:r>
                      <a:endParaRPr lang="en-IN" sz="2000" i="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Sapota</a:t>
                      </a:r>
                    </a:p>
                  </a:txBody>
                  <a:tcPr/>
                </a:tc>
                <a:tc>
                  <a:txBody>
                    <a:bodyPr/>
                    <a:lstStyle/>
                    <a:p>
                      <a:r>
                        <a:rPr lang="en-IN" sz="2000" dirty="0">
                          <a:latin typeface="Times New Roman" panose="02020603050405020304" pitchFamily="18" charset="0"/>
                          <a:cs typeface="Times New Roman" panose="02020603050405020304" pitchFamily="18" charset="0"/>
                        </a:rPr>
                        <a:t>3</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Keeps you regular, promotes feelings of fullness, and regulates blood sugar and cholesterol levels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7038150"/>
                  </a:ext>
                </a:extLst>
              </a:tr>
              <a:tr h="1142030">
                <a:tc>
                  <a:txBody>
                    <a:bodyPr/>
                    <a:lstStyle/>
                    <a:p>
                      <a:r>
                        <a:rPr lang="en-IN" sz="2000" dirty="0">
                          <a:latin typeface="Times New Roman" panose="02020603050405020304" pitchFamily="18" charset="0"/>
                          <a:cs typeface="Times New Roman" panose="02020603050405020304" pitchFamily="18" charset="0"/>
                        </a:rPr>
                        <a:t>23</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Moringa oleifera</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Drum stick</a:t>
                      </a:r>
                    </a:p>
                  </a:txBody>
                  <a:tcPr/>
                </a:tc>
                <a:tc>
                  <a:txBody>
                    <a:bodyPr/>
                    <a:lstStyle/>
                    <a:p>
                      <a:r>
                        <a:rPr lang="en-IN" sz="2000" dirty="0" err="1">
                          <a:latin typeface="Times New Roman" panose="02020603050405020304" pitchFamily="18" charset="0"/>
                          <a:cs typeface="Times New Roman" panose="02020603050405020304" pitchFamily="18" charset="0"/>
                        </a:rPr>
                        <a:t>Nugekayi</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Protecting the liver from damage, oxidation and toxicity</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75195753"/>
                  </a:ext>
                </a:extLst>
              </a:tr>
              <a:tr h="1488100">
                <a:tc>
                  <a:txBody>
                    <a:bodyPr/>
                    <a:lstStyle/>
                    <a:p>
                      <a:r>
                        <a:rPr lang="en-IN" sz="2000" dirty="0">
                          <a:latin typeface="Times New Roman" panose="02020603050405020304" pitchFamily="18" charset="0"/>
                          <a:cs typeface="Times New Roman" panose="02020603050405020304" pitchFamily="18" charset="0"/>
                        </a:rPr>
                        <a:t>24</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Morus alba</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Mulberry</a:t>
                      </a:r>
                    </a:p>
                  </a:txBody>
                  <a:tcPr/>
                </a:tc>
                <a:tc>
                  <a:txBody>
                    <a:bodyPr/>
                    <a:lstStyle/>
                    <a:p>
                      <a:r>
                        <a:rPr lang="en-IN" sz="2000" dirty="0" err="1">
                          <a:latin typeface="Times New Roman" panose="02020603050405020304" pitchFamily="18" charset="0"/>
                          <a:cs typeface="Times New Roman" panose="02020603050405020304" pitchFamily="18" charset="0"/>
                        </a:rPr>
                        <a:t>Heppunerale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3</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Lower cholesterol levels, help prevent fatty liver disease, and improve blood sugar control.</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8959968"/>
                  </a:ext>
                </a:extLst>
              </a:tr>
            </a:tbl>
          </a:graphicData>
        </a:graphic>
      </p:graphicFrame>
      <p:sp>
        <p:nvSpPr>
          <p:cNvPr id="3" name="Footer Placeholder 2">
            <a:extLst>
              <a:ext uri="{FF2B5EF4-FFF2-40B4-BE49-F238E27FC236}">
                <a16:creationId xmlns:a16="http://schemas.microsoft.com/office/drawing/2014/main" id="{79557FF8-2649-A16A-5A29-0FDCCACC45F8}"/>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37DE98BD-4A3B-4976-6CF8-91A81AEE6F3E}"/>
              </a:ext>
            </a:extLst>
          </p:cNvPr>
          <p:cNvSpPr>
            <a:spLocks noGrp="1"/>
          </p:cNvSpPr>
          <p:nvPr>
            <p:ph type="sldNum" sz="quarter" idx="12"/>
          </p:nvPr>
        </p:nvSpPr>
        <p:spPr/>
        <p:txBody>
          <a:bodyPr/>
          <a:lstStyle/>
          <a:p>
            <a:fld id="{02B5B9E6-A796-4C62-B6F9-B11F78800EC0}" type="slidenum">
              <a:rPr lang="en-US" smtClean="0"/>
              <a:t>11</a:t>
            </a:fld>
            <a:endParaRPr lang="en-US"/>
          </a:p>
        </p:txBody>
      </p:sp>
    </p:spTree>
    <p:extLst>
      <p:ext uri="{BB962C8B-B14F-4D97-AF65-F5344CB8AC3E}">
        <p14:creationId xmlns:p14="http://schemas.microsoft.com/office/powerpoint/2010/main" val="2403507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4D92E658-37BF-E3E4-CDCA-3FEE5A23BFC0}"/>
              </a:ext>
            </a:extLst>
          </p:cNvPr>
          <p:cNvGraphicFramePr>
            <a:graphicFrameLocks noGrp="1"/>
          </p:cNvGraphicFramePr>
          <p:nvPr>
            <p:extLst>
              <p:ext uri="{D42A27DB-BD31-4B8C-83A1-F6EECF244321}">
                <p14:modId xmlns:p14="http://schemas.microsoft.com/office/powerpoint/2010/main" val="2322821379"/>
              </p:ext>
            </p:extLst>
          </p:nvPr>
        </p:nvGraphicFramePr>
        <p:xfrm>
          <a:off x="102658" y="154781"/>
          <a:ext cx="12089342" cy="6123190"/>
        </p:xfrm>
        <a:graphic>
          <a:graphicData uri="http://schemas.openxmlformats.org/drawingml/2006/table">
            <a:tbl>
              <a:tblPr firstRow="1" bandRow="1">
                <a:tableStyleId>{93296810-A885-4BE3-A3E7-6D5BEEA58F35}</a:tableStyleId>
              </a:tblPr>
              <a:tblGrid>
                <a:gridCol w="898805">
                  <a:extLst>
                    <a:ext uri="{9D8B030D-6E8A-4147-A177-3AD203B41FA5}">
                      <a16:colId xmlns:a16="http://schemas.microsoft.com/office/drawing/2014/main" val="3892402284"/>
                    </a:ext>
                  </a:extLst>
                </a:gridCol>
                <a:gridCol w="2058502">
                  <a:extLst>
                    <a:ext uri="{9D8B030D-6E8A-4147-A177-3AD203B41FA5}">
                      <a16:colId xmlns:a16="http://schemas.microsoft.com/office/drawing/2014/main" val="3954798162"/>
                    </a:ext>
                  </a:extLst>
                </a:gridCol>
                <a:gridCol w="2189831">
                  <a:extLst>
                    <a:ext uri="{9D8B030D-6E8A-4147-A177-3AD203B41FA5}">
                      <a16:colId xmlns:a16="http://schemas.microsoft.com/office/drawing/2014/main" val="726329555"/>
                    </a:ext>
                  </a:extLst>
                </a:gridCol>
                <a:gridCol w="2189831">
                  <a:extLst>
                    <a:ext uri="{9D8B030D-6E8A-4147-A177-3AD203B41FA5}">
                      <a16:colId xmlns:a16="http://schemas.microsoft.com/office/drawing/2014/main" val="228930659"/>
                    </a:ext>
                  </a:extLst>
                </a:gridCol>
                <a:gridCol w="1641681">
                  <a:extLst>
                    <a:ext uri="{9D8B030D-6E8A-4147-A177-3AD203B41FA5}">
                      <a16:colId xmlns:a16="http://schemas.microsoft.com/office/drawing/2014/main" val="2287831722"/>
                    </a:ext>
                  </a:extLst>
                </a:gridCol>
                <a:gridCol w="3110692">
                  <a:extLst>
                    <a:ext uri="{9D8B030D-6E8A-4147-A177-3AD203B41FA5}">
                      <a16:colId xmlns:a16="http://schemas.microsoft.com/office/drawing/2014/main" val="32963622"/>
                    </a:ext>
                  </a:extLst>
                </a:gridCol>
              </a:tblGrid>
              <a:tr h="1085916">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1079860313"/>
                  </a:ext>
                </a:extLst>
              </a:tr>
              <a:tr h="1414981">
                <a:tc>
                  <a:txBody>
                    <a:bodyPr/>
                    <a:lstStyle/>
                    <a:p>
                      <a:r>
                        <a:rPr lang="en-IN" sz="2000" dirty="0">
                          <a:latin typeface="Times New Roman" panose="02020603050405020304" pitchFamily="18" charset="0"/>
                          <a:cs typeface="Times New Roman" panose="02020603050405020304" pitchFamily="18" charset="0"/>
                        </a:rPr>
                        <a:t>25 </a:t>
                      </a:r>
                    </a:p>
                  </a:txBody>
                  <a:tcPr/>
                </a:tc>
                <a:tc>
                  <a:txBody>
                    <a:bodyPr/>
                    <a:lstStyle/>
                    <a:p>
                      <a:r>
                        <a:rPr lang="en-IN" sz="2000" b="0" i="1" dirty="0">
                          <a:latin typeface="Times New Roman" panose="02020603050405020304" pitchFamily="18" charset="0"/>
                          <a:cs typeface="Times New Roman" panose="02020603050405020304" pitchFamily="18" charset="0"/>
                        </a:rPr>
                        <a:t>Oxalis latifolia</a:t>
                      </a: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Broadleaf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woodsorrel</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Hullisoppu</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Weeds</a:t>
                      </a:r>
                    </a:p>
                  </a:txBody>
                  <a:tcPr/>
                </a:tc>
                <a:tc>
                  <a:txBody>
                    <a:bodyPr/>
                    <a:lstStyle/>
                    <a:p>
                      <a:pPr marL="0" indent="0">
                        <a:buFont typeface="Arial" panose="020B0604020202020204" pitchFamily="34" charset="0"/>
                        <a:buNone/>
                      </a:pP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Anti-inflammatory,, anticonvulsant, antifungal, antiulcer, antinociceptive, anticancer, antidiabetic</a:t>
                      </a:r>
                      <a:endParaRPr lang="en-IN"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14971"/>
                  </a:ext>
                </a:extLst>
              </a:tr>
              <a:tr h="1744047">
                <a:tc>
                  <a:txBody>
                    <a:bodyPr/>
                    <a:lstStyle/>
                    <a:p>
                      <a:r>
                        <a:rPr lang="en-IN" sz="2000" dirty="0">
                          <a:latin typeface="Times New Roman" panose="02020603050405020304" pitchFamily="18" charset="0"/>
                          <a:cs typeface="Times New Roman" panose="02020603050405020304" pitchFamily="18" charset="0"/>
                        </a:rPr>
                        <a:t>26</a:t>
                      </a:r>
                    </a:p>
                  </a:txBody>
                  <a:tcPr/>
                </a:tc>
                <a:tc>
                  <a:txBody>
                    <a:bodyPr/>
                    <a:lstStyle/>
                    <a:p>
                      <a:r>
                        <a:rPr lang="en-IN" sz="2000" i="1" dirty="0">
                          <a:latin typeface="Times New Roman" panose="02020603050405020304" pitchFamily="18" charset="0"/>
                          <a:cs typeface="Times New Roman" panose="02020603050405020304" pitchFamily="18" charset="0"/>
                        </a:rPr>
                        <a:t>Taraxacum </a:t>
                      </a:r>
                      <a:r>
                        <a:rPr lang="en-IN" sz="2000" i="1" dirty="0" err="1">
                          <a:latin typeface="Times New Roman" panose="02020603050405020304" pitchFamily="18" charset="0"/>
                          <a:cs typeface="Times New Roman" panose="02020603050405020304" pitchFamily="18" charset="0"/>
                        </a:rPr>
                        <a:t>erythrospermum</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Dandalions</a:t>
                      </a:r>
                      <a:endParaRPr lang="en-IN" sz="2000" i="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Kadusewantige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Weeds</a:t>
                      </a:r>
                    </a:p>
                    <a:p>
                      <a:endParaRPr lang="en-IN" sz="2000" dirty="0">
                        <a:latin typeface="Times New Roman" panose="02020603050405020304" pitchFamily="18" charset="0"/>
                        <a:cs typeface="Times New Roman" panose="02020603050405020304" pitchFamily="18" charset="0"/>
                      </a:endParaRP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Highly nutritious, contains potent antioxidants. , Fight inflammation. Aid in blood sugar management</a:t>
                      </a:r>
                    </a:p>
                    <a:p>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1681040"/>
                  </a:ext>
                </a:extLst>
              </a:tr>
              <a:tr h="792330">
                <a:tc>
                  <a:txBody>
                    <a:bodyPr/>
                    <a:lstStyle/>
                    <a:p>
                      <a:r>
                        <a:rPr lang="en-IN" sz="2000" dirty="0">
                          <a:latin typeface="Times New Roman" panose="02020603050405020304" pitchFamily="18" charset="0"/>
                          <a:cs typeface="Times New Roman" panose="02020603050405020304" pitchFamily="18" charset="0"/>
                        </a:rPr>
                        <a:t>27</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Punica granatum</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Pomegranate</a:t>
                      </a:r>
                    </a:p>
                  </a:txBody>
                  <a:tcPr/>
                </a:tc>
                <a:tc>
                  <a:txBody>
                    <a:bodyPr/>
                    <a:lstStyle/>
                    <a:p>
                      <a:r>
                        <a:rPr lang="en-IN" sz="2000" dirty="0" err="1">
                          <a:latin typeface="Times New Roman" panose="02020603050405020304" pitchFamily="18" charset="0"/>
                          <a:cs typeface="Times New Roman" panose="02020603050405020304" pitchFamily="18" charset="0"/>
                        </a:rPr>
                        <a:t>Dalimbe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4</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Preventing prostate, breast, lung, and colon cancers.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621617"/>
                  </a:ext>
                </a:extLst>
              </a:tr>
              <a:tr h="1085916">
                <a:tc>
                  <a:txBody>
                    <a:bodyPr/>
                    <a:lstStyle/>
                    <a:p>
                      <a:r>
                        <a:rPr lang="en-IN" sz="2000" dirty="0">
                          <a:latin typeface="Times New Roman" panose="02020603050405020304" pitchFamily="18" charset="0"/>
                          <a:cs typeface="Times New Roman" panose="02020603050405020304" pitchFamily="18" charset="0"/>
                        </a:rPr>
                        <a:t>28</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Justicia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adhatoda</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Malabar nut</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Adusoge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2</a:t>
                      </a: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Treatments of cough, colds, asthma, to liquefy sputum, bronchitis, and tuberculosis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4533965"/>
                  </a:ext>
                </a:extLst>
              </a:tr>
            </a:tbl>
          </a:graphicData>
        </a:graphic>
      </p:graphicFrame>
      <p:sp>
        <p:nvSpPr>
          <p:cNvPr id="3" name="Footer Placeholder 2">
            <a:extLst>
              <a:ext uri="{FF2B5EF4-FFF2-40B4-BE49-F238E27FC236}">
                <a16:creationId xmlns:a16="http://schemas.microsoft.com/office/drawing/2014/main" id="{4B8D1142-AD6C-B896-AAB7-270F4800ED9A}"/>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5D227A16-13F6-639F-7E46-BED0F95EA93F}"/>
              </a:ext>
            </a:extLst>
          </p:cNvPr>
          <p:cNvSpPr>
            <a:spLocks noGrp="1"/>
          </p:cNvSpPr>
          <p:nvPr>
            <p:ph type="sldNum" sz="quarter" idx="12"/>
          </p:nvPr>
        </p:nvSpPr>
        <p:spPr/>
        <p:txBody>
          <a:bodyPr/>
          <a:lstStyle/>
          <a:p>
            <a:fld id="{02B5B9E6-A796-4C62-B6F9-B11F78800EC0}" type="slidenum">
              <a:rPr lang="en-US" smtClean="0"/>
              <a:t>12</a:t>
            </a:fld>
            <a:endParaRPr lang="en-US"/>
          </a:p>
        </p:txBody>
      </p:sp>
    </p:spTree>
    <p:extLst>
      <p:ext uri="{BB962C8B-B14F-4D97-AF65-F5344CB8AC3E}">
        <p14:creationId xmlns:p14="http://schemas.microsoft.com/office/powerpoint/2010/main" val="4265326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A0126A2-7CE6-5579-6570-24A58DD91930}"/>
              </a:ext>
            </a:extLst>
          </p:cNvPr>
          <p:cNvGraphicFramePr>
            <a:graphicFrameLocks noGrp="1"/>
          </p:cNvGraphicFramePr>
          <p:nvPr>
            <p:extLst>
              <p:ext uri="{D42A27DB-BD31-4B8C-83A1-F6EECF244321}">
                <p14:modId xmlns:p14="http://schemas.microsoft.com/office/powerpoint/2010/main" val="1058549162"/>
              </p:ext>
            </p:extLst>
          </p:nvPr>
        </p:nvGraphicFramePr>
        <p:xfrm>
          <a:off x="51328" y="37431"/>
          <a:ext cx="12140670" cy="6858000"/>
        </p:xfrm>
        <a:graphic>
          <a:graphicData uri="http://schemas.openxmlformats.org/drawingml/2006/table">
            <a:tbl>
              <a:tblPr firstRow="1" bandRow="1">
                <a:tableStyleId>{93296810-A885-4BE3-A3E7-6D5BEEA58F35}</a:tableStyleId>
              </a:tblPr>
              <a:tblGrid>
                <a:gridCol w="863072">
                  <a:extLst>
                    <a:ext uri="{9D8B030D-6E8A-4147-A177-3AD203B41FA5}">
                      <a16:colId xmlns:a16="http://schemas.microsoft.com/office/drawing/2014/main" val="3892402284"/>
                    </a:ext>
                  </a:extLst>
                </a:gridCol>
                <a:gridCol w="2106789">
                  <a:extLst>
                    <a:ext uri="{9D8B030D-6E8A-4147-A177-3AD203B41FA5}">
                      <a16:colId xmlns:a16="http://schemas.microsoft.com/office/drawing/2014/main" val="3954798162"/>
                    </a:ext>
                  </a:extLst>
                </a:gridCol>
                <a:gridCol w="2189789">
                  <a:extLst>
                    <a:ext uri="{9D8B030D-6E8A-4147-A177-3AD203B41FA5}">
                      <a16:colId xmlns:a16="http://schemas.microsoft.com/office/drawing/2014/main" val="726329555"/>
                    </a:ext>
                  </a:extLst>
                </a:gridCol>
                <a:gridCol w="2208469">
                  <a:extLst>
                    <a:ext uri="{9D8B030D-6E8A-4147-A177-3AD203B41FA5}">
                      <a16:colId xmlns:a16="http://schemas.microsoft.com/office/drawing/2014/main" val="228930659"/>
                    </a:ext>
                  </a:extLst>
                </a:gridCol>
                <a:gridCol w="1648652">
                  <a:extLst>
                    <a:ext uri="{9D8B030D-6E8A-4147-A177-3AD203B41FA5}">
                      <a16:colId xmlns:a16="http://schemas.microsoft.com/office/drawing/2014/main" val="2287831722"/>
                    </a:ext>
                  </a:extLst>
                </a:gridCol>
                <a:gridCol w="3123899">
                  <a:extLst>
                    <a:ext uri="{9D8B030D-6E8A-4147-A177-3AD203B41FA5}">
                      <a16:colId xmlns:a16="http://schemas.microsoft.com/office/drawing/2014/main" val="32963622"/>
                    </a:ext>
                  </a:extLst>
                </a:gridCol>
              </a:tblGrid>
              <a:tr h="981334">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1079860313"/>
                  </a:ext>
                </a:extLst>
              </a:tr>
              <a:tr h="981334">
                <a:tc>
                  <a:txBody>
                    <a:bodyPr/>
                    <a:lstStyle/>
                    <a:p>
                      <a:r>
                        <a:rPr lang="en-IN" sz="2000" dirty="0">
                          <a:latin typeface="Times New Roman" panose="02020603050405020304" pitchFamily="18" charset="0"/>
                          <a:cs typeface="Times New Roman" panose="02020603050405020304" pitchFamily="18" charset="0"/>
                        </a:rPr>
                        <a:t>29</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Citrus limon</a:t>
                      </a:r>
                      <a:endParaRPr lang="en-IN" sz="2000" b="0" i="1" dirty="0">
                        <a:latin typeface="Times New Roman" panose="02020603050405020304" pitchFamily="18" charset="0"/>
                        <a:cs typeface="Times New Roman" panose="02020603050405020304" pitchFamily="18" charset="0"/>
                      </a:endParaRPr>
                    </a:p>
                  </a:txBody>
                  <a:tcPr/>
                </a:tc>
                <a:tc>
                  <a:txBody>
                    <a:bodyPr/>
                    <a:lstStyle/>
                    <a:p>
                      <a:pPr algn="l"/>
                      <a:r>
                        <a:rPr lang="en-IN" sz="2000" b="0" dirty="0">
                          <a:latin typeface="Times New Roman" panose="02020603050405020304" pitchFamily="18" charset="0"/>
                          <a:cs typeface="Times New Roman" panose="02020603050405020304" pitchFamily="18" charset="0"/>
                        </a:rPr>
                        <a:t>Lemon plant</a:t>
                      </a:r>
                    </a:p>
                  </a:txBody>
                  <a:tcPr/>
                </a:tc>
                <a:tc>
                  <a:txBody>
                    <a:bodyPr/>
                    <a:lstStyle/>
                    <a:p>
                      <a:r>
                        <a:rPr lang="en-IN" sz="2000" b="0" dirty="0" err="1">
                          <a:latin typeface="Times New Roman" panose="02020603050405020304" pitchFamily="18" charset="0"/>
                          <a:cs typeface="Times New Roman" panose="02020603050405020304" pitchFamily="18" charset="0"/>
                        </a:rPr>
                        <a:t>Nimbe</a:t>
                      </a:r>
                      <a:r>
                        <a:rPr lang="en-IN" sz="2000" b="0" dirty="0">
                          <a:latin typeface="Times New Roman" panose="02020603050405020304" pitchFamily="18" charset="0"/>
                          <a:cs typeface="Times New Roman" panose="02020603050405020304" pitchFamily="18" charset="0"/>
                        </a:rPr>
                        <a:t> </a:t>
                      </a:r>
                      <a:r>
                        <a:rPr lang="en-IN" sz="2000" b="0" dirty="0" err="1">
                          <a:latin typeface="Times New Roman" panose="02020603050405020304" pitchFamily="18" charset="0"/>
                          <a:cs typeface="Times New Roman" panose="02020603050405020304" pitchFamily="18" charset="0"/>
                        </a:rPr>
                        <a:t>gida</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3</a:t>
                      </a:r>
                    </a:p>
                  </a:txBody>
                  <a:tcPr/>
                </a:tc>
                <a:tc>
                  <a:txBody>
                    <a:bodyPr/>
                    <a:lstStyle/>
                    <a:p>
                      <a:pPr marL="0" indent="0">
                        <a:buFont typeface="Arial" panose="020B0604020202020204" pitchFamily="34" charset="0"/>
                        <a:buNone/>
                      </a:pP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Used to treat scurvy, a condition caused by not having enough vitamin C</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14971"/>
                  </a:ext>
                </a:extLst>
              </a:tr>
              <a:tr h="1278708">
                <a:tc>
                  <a:txBody>
                    <a:bodyPr/>
                    <a:lstStyle/>
                    <a:p>
                      <a:r>
                        <a:rPr lang="en-IN" sz="2000" dirty="0">
                          <a:latin typeface="Times New Roman" panose="02020603050405020304" pitchFamily="18" charset="0"/>
                          <a:cs typeface="Times New Roman" panose="02020603050405020304" pitchFamily="18" charset="0"/>
                        </a:rPr>
                        <a:t>30</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Magnolia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champaca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Champak</a:t>
                      </a:r>
                      <a:endParaRPr lang="en-IN" sz="2000" b="0" i="0" dirty="0">
                        <a:latin typeface="Times New Roman" panose="02020603050405020304" pitchFamily="18" charset="0"/>
                        <a:cs typeface="Times New Roman" panose="02020603050405020304" pitchFamily="18" charset="0"/>
                      </a:endParaRPr>
                    </a:p>
                  </a:txBody>
                  <a:tcPr/>
                </a:tc>
                <a:tc>
                  <a:txBody>
                    <a:bodyPr/>
                    <a:lstStyle/>
                    <a:p>
                      <a:r>
                        <a:rPr lang="en-IN" sz="2000" b="0" dirty="0" err="1">
                          <a:latin typeface="Times New Roman" panose="02020603050405020304" pitchFamily="18" charset="0"/>
                          <a:cs typeface="Times New Roman" panose="02020603050405020304" pitchFamily="18" charset="0"/>
                        </a:rPr>
                        <a:t>Sampige</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4</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Useful in diabetes, quick wound healing, cardiac disorders, gout, dysuria and more.</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1681040"/>
                  </a:ext>
                </a:extLst>
              </a:tr>
              <a:tr h="1576082">
                <a:tc>
                  <a:txBody>
                    <a:bodyPr/>
                    <a:lstStyle/>
                    <a:p>
                      <a:r>
                        <a:rPr lang="en-IN" sz="2000" dirty="0">
                          <a:latin typeface="Times New Roman" panose="02020603050405020304" pitchFamily="18" charset="0"/>
                          <a:cs typeface="Times New Roman" panose="02020603050405020304" pitchFamily="18" charset="0"/>
                        </a:rPr>
                        <a:t>31</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Azadirachta</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indica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Neem</a:t>
                      </a:r>
                    </a:p>
                  </a:txBody>
                  <a:tcPr/>
                </a:tc>
                <a:tc>
                  <a:txBody>
                    <a:bodyPr/>
                    <a:lstStyle/>
                    <a:p>
                      <a:r>
                        <a:rPr lang="en-IN" sz="2000" b="0" dirty="0" err="1">
                          <a:latin typeface="Times New Roman" panose="02020603050405020304" pitchFamily="18" charset="0"/>
                          <a:cs typeface="Times New Roman" panose="02020603050405020304" pitchFamily="18" charset="0"/>
                        </a:rPr>
                        <a:t>Bevinamara</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Anti-inflammatory, antihyperglycemic, antiulcer, antimalarial, antifungal, antibacterial, antiviral properties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621617"/>
                  </a:ext>
                </a:extLst>
              </a:tr>
              <a:tr h="1873456">
                <a:tc>
                  <a:txBody>
                    <a:bodyPr/>
                    <a:lstStyle/>
                    <a:p>
                      <a:r>
                        <a:rPr lang="en-IN" sz="2000" dirty="0">
                          <a:latin typeface="Times New Roman" panose="02020603050405020304" pitchFamily="18" charset="0"/>
                          <a:cs typeface="Times New Roman" panose="02020603050405020304" pitchFamily="18" charset="0"/>
                        </a:rPr>
                        <a:t>32</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Aloe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barbadensis</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miller</a:t>
                      </a:r>
                      <a:endParaRPr lang="en-IN" sz="2000" b="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Aloe vera</a:t>
                      </a:r>
                    </a:p>
                  </a:txBody>
                  <a:tcPr/>
                </a:tc>
                <a:tc>
                  <a:txBody>
                    <a:bodyPr/>
                    <a:lstStyle/>
                    <a:p>
                      <a:r>
                        <a:rPr lang="en-IN" sz="2000" b="0" dirty="0" err="1">
                          <a:latin typeface="Times New Roman" panose="02020603050405020304" pitchFamily="18" charset="0"/>
                          <a:cs typeface="Times New Roman" panose="02020603050405020304" pitchFamily="18" charset="0"/>
                        </a:rPr>
                        <a:t>Lolesara</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6</a:t>
                      </a:r>
                    </a:p>
                  </a:txBody>
                  <a:tcPr/>
                </a:tc>
                <a:tc>
                  <a:txBody>
                    <a:bodyPr/>
                    <a:lstStyle/>
                    <a:p>
                      <a:pPr fontAlgn="base"/>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Helps in acidity and bloating, clears toxins from the digestive system</a:t>
                      </a:r>
                    </a:p>
                    <a:p>
                      <a:pPr fontAlgn="base"/>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Improves the functioning of kidneys, liver, gallbladder</a:t>
                      </a:r>
                    </a:p>
                    <a:p>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4533965"/>
                  </a:ext>
                </a:extLst>
              </a:tr>
            </a:tbl>
          </a:graphicData>
        </a:graphic>
      </p:graphicFrame>
      <p:sp>
        <p:nvSpPr>
          <p:cNvPr id="3" name="Footer Placeholder 2">
            <a:extLst>
              <a:ext uri="{FF2B5EF4-FFF2-40B4-BE49-F238E27FC236}">
                <a16:creationId xmlns:a16="http://schemas.microsoft.com/office/drawing/2014/main" id="{9E06FE9B-C82B-7030-97A2-075DB1D0A4F1}"/>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BF96CE1A-80F1-683D-CF18-8C8D9E030414}"/>
              </a:ext>
            </a:extLst>
          </p:cNvPr>
          <p:cNvSpPr>
            <a:spLocks noGrp="1"/>
          </p:cNvSpPr>
          <p:nvPr>
            <p:ph type="sldNum" sz="quarter" idx="12"/>
          </p:nvPr>
        </p:nvSpPr>
        <p:spPr/>
        <p:txBody>
          <a:bodyPr/>
          <a:lstStyle/>
          <a:p>
            <a:fld id="{02B5B9E6-A796-4C62-B6F9-B11F78800EC0}" type="slidenum">
              <a:rPr lang="en-US" smtClean="0"/>
              <a:t>13</a:t>
            </a:fld>
            <a:endParaRPr lang="en-US"/>
          </a:p>
        </p:txBody>
      </p:sp>
    </p:spTree>
    <p:extLst>
      <p:ext uri="{BB962C8B-B14F-4D97-AF65-F5344CB8AC3E}">
        <p14:creationId xmlns:p14="http://schemas.microsoft.com/office/powerpoint/2010/main" val="23866120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4792A39-5732-217B-3A1A-B5450A1A9A2B}"/>
              </a:ext>
            </a:extLst>
          </p:cNvPr>
          <p:cNvGraphicFramePr>
            <a:graphicFrameLocks noGrp="1"/>
          </p:cNvGraphicFramePr>
          <p:nvPr>
            <p:extLst>
              <p:ext uri="{D42A27DB-BD31-4B8C-83A1-F6EECF244321}">
                <p14:modId xmlns:p14="http://schemas.microsoft.com/office/powerpoint/2010/main" val="3724471691"/>
              </p:ext>
            </p:extLst>
          </p:nvPr>
        </p:nvGraphicFramePr>
        <p:xfrm>
          <a:off x="51328" y="442922"/>
          <a:ext cx="12140671" cy="4777904"/>
        </p:xfrm>
        <a:graphic>
          <a:graphicData uri="http://schemas.openxmlformats.org/drawingml/2006/table">
            <a:tbl>
              <a:tblPr firstRow="1" bandRow="1">
                <a:tableStyleId>{93296810-A885-4BE3-A3E7-6D5BEEA58F35}</a:tableStyleId>
              </a:tblPr>
              <a:tblGrid>
                <a:gridCol w="902620">
                  <a:extLst>
                    <a:ext uri="{9D8B030D-6E8A-4147-A177-3AD203B41FA5}">
                      <a16:colId xmlns:a16="http://schemas.microsoft.com/office/drawing/2014/main" val="3892402284"/>
                    </a:ext>
                  </a:extLst>
                </a:gridCol>
                <a:gridCol w="2306701">
                  <a:extLst>
                    <a:ext uri="{9D8B030D-6E8A-4147-A177-3AD203B41FA5}">
                      <a16:colId xmlns:a16="http://schemas.microsoft.com/office/drawing/2014/main" val="3954798162"/>
                    </a:ext>
                  </a:extLst>
                </a:gridCol>
                <a:gridCol w="1959670">
                  <a:extLst>
                    <a:ext uri="{9D8B030D-6E8A-4147-A177-3AD203B41FA5}">
                      <a16:colId xmlns:a16="http://schemas.microsoft.com/office/drawing/2014/main" val="726329555"/>
                    </a:ext>
                  </a:extLst>
                </a:gridCol>
                <a:gridCol w="2199129">
                  <a:extLst>
                    <a:ext uri="{9D8B030D-6E8A-4147-A177-3AD203B41FA5}">
                      <a16:colId xmlns:a16="http://schemas.microsoft.com/office/drawing/2014/main" val="228930659"/>
                    </a:ext>
                  </a:extLst>
                </a:gridCol>
                <a:gridCol w="1648652">
                  <a:extLst>
                    <a:ext uri="{9D8B030D-6E8A-4147-A177-3AD203B41FA5}">
                      <a16:colId xmlns:a16="http://schemas.microsoft.com/office/drawing/2014/main" val="2287831722"/>
                    </a:ext>
                  </a:extLst>
                </a:gridCol>
                <a:gridCol w="3123899">
                  <a:extLst>
                    <a:ext uri="{9D8B030D-6E8A-4147-A177-3AD203B41FA5}">
                      <a16:colId xmlns:a16="http://schemas.microsoft.com/office/drawing/2014/main" val="32963622"/>
                    </a:ext>
                  </a:extLst>
                </a:gridCol>
              </a:tblGrid>
              <a:tr h="974619">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1079860313"/>
                  </a:ext>
                </a:extLst>
              </a:tr>
              <a:tr h="754544">
                <a:tc>
                  <a:txBody>
                    <a:bodyPr/>
                    <a:lstStyle/>
                    <a:p>
                      <a:r>
                        <a:rPr lang="en-IN" sz="2000" dirty="0">
                          <a:latin typeface="Times New Roman" panose="02020603050405020304" pitchFamily="18" charset="0"/>
                          <a:cs typeface="Times New Roman" panose="02020603050405020304" pitchFamily="18" charset="0"/>
                        </a:rPr>
                        <a:t>33</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Tabernaemontana</a:t>
                      </a:r>
                      <a:endParaRPr lang="en-IN" sz="2000" b="0" i="1" dirty="0">
                        <a:latin typeface="Times New Roman" panose="02020603050405020304" pitchFamily="18" charset="0"/>
                        <a:cs typeface="Times New Roman" panose="02020603050405020304" pitchFamily="18" charset="0"/>
                      </a:endParaRPr>
                    </a:p>
                  </a:txBody>
                  <a:tcPr/>
                </a:tc>
                <a:tc>
                  <a:txBody>
                    <a:bodyPr/>
                    <a:lstStyle/>
                    <a:p>
                      <a:pPr algn="l"/>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The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pinwheelflower</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Nag </a:t>
                      </a:r>
                      <a:r>
                        <a:rPr lang="en-IN" sz="2000" dirty="0" err="1">
                          <a:latin typeface="Times New Roman" panose="02020603050405020304" pitchFamily="18" charset="0"/>
                          <a:cs typeface="Times New Roman" panose="02020603050405020304" pitchFamily="18" charset="0"/>
                        </a:rPr>
                        <a:t>kuda</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pPr marL="0" indent="0">
                        <a:buFont typeface="Arial" panose="020B0604020202020204" pitchFamily="34" charset="0"/>
                        <a:buNone/>
                      </a:pP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Anti-epileptic, anti-mania, brain tonic, and anti-oxidant.</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14971"/>
                  </a:ext>
                </a:extLst>
              </a:tr>
              <a:tr h="754544">
                <a:tc>
                  <a:txBody>
                    <a:bodyPr/>
                    <a:lstStyle/>
                    <a:p>
                      <a:r>
                        <a:rPr lang="en-IN" sz="2000" dirty="0">
                          <a:latin typeface="Times New Roman" panose="02020603050405020304" pitchFamily="18" charset="0"/>
                          <a:cs typeface="Times New Roman" panose="02020603050405020304" pitchFamily="18" charset="0"/>
                        </a:rPr>
                        <a:t>34</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Zingiber officinale</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Common ginger</a:t>
                      </a:r>
                      <a:endParaRPr lang="en-IN" sz="2000" i="0" dirty="0">
                        <a:latin typeface="Times New Roman" panose="02020603050405020304" pitchFamily="18" charset="0"/>
                        <a:cs typeface="Times New Roman" panose="02020603050405020304" pitchFamily="18" charset="0"/>
                      </a:endParaRPr>
                    </a:p>
                  </a:txBody>
                  <a:tcPr/>
                </a:tc>
                <a:tc>
                  <a:txBody>
                    <a:bodyPr/>
                    <a:lstStyle/>
                    <a:p>
                      <a:r>
                        <a:rPr lang="en-IN" sz="2000" dirty="0" err="1">
                          <a:latin typeface="Times New Roman" panose="02020603050405020304" pitchFamily="18" charset="0"/>
                          <a:cs typeface="Times New Roman" panose="02020603050405020304" pitchFamily="18" charset="0"/>
                        </a:rPr>
                        <a:t>Shunti</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Treating headaches, indigestion, nausea, vomiting, and cancer</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61681040"/>
                  </a:ext>
                </a:extLst>
              </a:tr>
              <a:tr h="1194695">
                <a:tc>
                  <a:txBody>
                    <a:bodyPr/>
                    <a:lstStyle/>
                    <a:p>
                      <a:r>
                        <a:rPr lang="en-IN" sz="2000" dirty="0">
                          <a:latin typeface="Times New Roman" panose="02020603050405020304" pitchFamily="18" charset="0"/>
                          <a:cs typeface="Times New Roman" panose="02020603050405020304" pitchFamily="18" charset="0"/>
                        </a:rPr>
                        <a:t>35</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Jasminum </a:t>
                      </a:r>
                      <a:endParaRPr lang="en-IN" sz="200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Jasmin</a:t>
                      </a:r>
                    </a:p>
                  </a:txBody>
                  <a:tcPr/>
                </a:tc>
                <a:tc>
                  <a:txBody>
                    <a:bodyPr/>
                    <a:lstStyle/>
                    <a:p>
                      <a:r>
                        <a:rPr lang="en-IN" sz="2000" dirty="0" err="1">
                          <a:latin typeface="Times New Roman" panose="02020603050405020304" pitchFamily="18" charset="0"/>
                          <a:cs typeface="Times New Roman" panose="02020603050405020304" pitchFamily="18" charset="0"/>
                        </a:rPr>
                        <a:t>Mallige</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Used for liver disease ,pain due to liver scarring , and abdominal pain due to severe diarrhea </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916621617"/>
                  </a:ext>
                </a:extLst>
              </a:tr>
              <a:tr h="548330">
                <a:tc>
                  <a:txBody>
                    <a:bodyPr/>
                    <a:lstStyle/>
                    <a:p>
                      <a:r>
                        <a:rPr lang="en-IN" sz="2000" dirty="0">
                          <a:latin typeface="Times New Roman" panose="02020603050405020304" pitchFamily="18" charset="0"/>
                          <a:cs typeface="Times New Roman" panose="02020603050405020304" pitchFamily="18" charset="0"/>
                        </a:rPr>
                        <a:t>36</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Solanum melongena</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Brinjal</a:t>
                      </a:r>
                    </a:p>
                  </a:txBody>
                  <a:tcPr/>
                </a:tc>
                <a:tc>
                  <a:txBody>
                    <a:bodyPr/>
                    <a:lstStyle/>
                    <a:p>
                      <a:r>
                        <a:rPr lang="en-IN" sz="2000" dirty="0" err="1">
                          <a:latin typeface="Times New Roman" panose="02020603050405020304" pitchFamily="18" charset="0"/>
                          <a:cs typeface="Times New Roman" panose="02020603050405020304" pitchFamily="18" charset="0"/>
                        </a:rPr>
                        <a:t>Badnekayi</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Help protect your cells against damage</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14533965"/>
                  </a:ext>
                </a:extLst>
              </a:tr>
            </a:tbl>
          </a:graphicData>
        </a:graphic>
      </p:graphicFrame>
      <p:sp>
        <p:nvSpPr>
          <p:cNvPr id="3" name="Footer Placeholder 2">
            <a:extLst>
              <a:ext uri="{FF2B5EF4-FFF2-40B4-BE49-F238E27FC236}">
                <a16:creationId xmlns:a16="http://schemas.microsoft.com/office/drawing/2014/main" id="{26A2EA9B-9F82-A955-6EF4-5A677B307CAD}"/>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F8643F56-730F-F775-FA6A-F2C16E2A8BE2}"/>
              </a:ext>
            </a:extLst>
          </p:cNvPr>
          <p:cNvSpPr>
            <a:spLocks noGrp="1"/>
          </p:cNvSpPr>
          <p:nvPr>
            <p:ph type="sldNum" sz="quarter" idx="12"/>
          </p:nvPr>
        </p:nvSpPr>
        <p:spPr/>
        <p:txBody>
          <a:bodyPr/>
          <a:lstStyle/>
          <a:p>
            <a:fld id="{02B5B9E6-A796-4C62-B6F9-B11F78800EC0}" type="slidenum">
              <a:rPr lang="en-US" smtClean="0"/>
              <a:t>14</a:t>
            </a:fld>
            <a:endParaRPr lang="en-US"/>
          </a:p>
        </p:txBody>
      </p:sp>
    </p:spTree>
    <p:extLst>
      <p:ext uri="{BB962C8B-B14F-4D97-AF65-F5344CB8AC3E}">
        <p14:creationId xmlns:p14="http://schemas.microsoft.com/office/powerpoint/2010/main" val="2335066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8CBC9C1-0B93-460D-DF65-4737EE6AF435}"/>
              </a:ext>
            </a:extLst>
          </p:cNvPr>
          <p:cNvGraphicFramePr>
            <a:graphicFrameLocks noGrp="1"/>
          </p:cNvGraphicFramePr>
          <p:nvPr>
            <p:extLst>
              <p:ext uri="{D42A27DB-BD31-4B8C-83A1-F6EECF244321}">
                <p14:modId xmlns:p14="http://schemas.microsoft.com/office/powerpoint/2010/main" val="2307293214"/>
              </p:ext>
            </p:extLst>
          </p:nvPr>
        </p:nvGraphicFramePr>
        <p:xfrm>
          <a:off x="51329" y="464024"/>
          <a:ext cx="12140671" cy="5730240"/>
        </p:xfrm>
        <a:graphic>
          <a:graphicData uri="http://schemas.openxmlformats.org/drawingml/2006/table">
            <a:tbl>
              <a:tblPr firstRow="1" bandRow="1">
                <a:tableStyleId>{93296810-A885-4BE3-A3E7-6D5BEEA58F35}</a:tableStyleId>
              </a:tblPr>
              <a:tblGrid>
                <a:gridCol w="902620">
                  <a:extLst>
                    <a:ext uri="{9D8B030D-6E8A-4147-A177-3AD203B41FA5}">
                      <a16:colId xmlns:a16="http://schemas.microsoft.com/office/drawing/2014/main" val="3598666415"/>
                    </a:ext>
                  </a:extLst>
                </a:gridCol>
                <a:gridCol w="2306701">
                  <a:extLst>
                    <a:ext uri="{9D8B030D-6E8A-4147-A177-3AD203B41FA5}">
                      <a16:colId xmlns:a16="http://schemas.microsoft.com/office/drawing/2014/main" val="183835056"/>
                    </a:ext>
                  </a:extLst>
                </a:gridCol>
                <a:gridCol w="1959670">
                  <a:extLst>
                    <a:ext uri="{9D8B030D-6E8A-4147-A177-3AD203B41FA5}">
                      <a16:colId xmlns:a16="http://schemas.microsoft.com/office/drawing/2014/main" val="3915845993"/>
                    </a:ext>
                  </a:extLst>
                </a:gridCol>
                <a:gridCol w="2199129">
                  <a:extLst>
                    <a:ext uri="{9D8B030D-6E8A-4147-A177-3AD203B41FA5}">
                      <a16:colId xmlns:a16="http://schemas.microsoft.com/office/drawing/2014/main" val="3577698507"/>
                    </a:ext>
                  </a:extLst>
                </a:gridCol>
                <a:gridCol w="1648652">
                  <a:extLst>
                    <a:ext uri="{9D8B030D-6E8A-4147-A177-3AD203B41FA5}">
                      <a16:colId xmlns:a16="http://schemas.microsoft.com/office/drawing/2014/main" val="1165417564"/>
                    </a:ext>
                  </a:extLst>
                </a:gridCol>
                <a:gridCol w="3123899">
                  <a:extLst>
                    <a:ext uri="{9D8B030D-6E8A-4147-A177-3AD203B41FA5}">
                      <a16:colId xmlns:a16="http://schemas.microsoft.com/office/drawing/2014/main" val="3101849775"/>
                    </a:ext>
                  </a:extLst>
                </a:gridCol>
              </a:tblGrid>
              <a:tr h="974619">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3386877132"/>
                  </a:ext>
                </a:extLst>
              </a:tr>
              <a:tr h="754544">
                <a:tc>
                  <a:txBody>
                    <a:bodyPr/>
                    <a:lstStyle/>
                    <a:p>
                      <a:r>
                        <a:rPr lang="en-IN" sz="2000" dirty="0">
                          <a:latin typeface="Times New Roman" panose="02020603050405020304" pitchFamily="18" charset="0"/>
                          <a:cs typeface="Times New Roman" panose="02020603050405020304" pitchFamily="18" charset="0"/>
                        </a:rPr>
                        <a:t>37</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Tinospora</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cordifolia</a:t>
                      </a:r>
                      <a:endParaRPr lang="en-IN" sz="2000" b="0" i="1" dirty="0">
                        <a:latin typeface="Times New Roman" panose="02020603050405020304" pitchFamily="18" charset="0"/>
                        <a:cs typeface="Times New Roman" panose="02020603050405020304" pitchFamily="18" charset="0"/>
                      </a:endParaRPr>
                    </a:p>
                  </a:txBody>
                  <a:tcPr/>
                </a:tc>
                <a:tc>
                  <a:txBody>
                    <a:bodyPr/>
                    <a:lstStyle/>
                    <a:p>
                      <a:pPr algn="l"/>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'Heart-leaved moonseed</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err="1">
                          <a:latin typeface="Times New Roman" panose="02020603050405020304" pitchFamily="18" charset="0"/>
                          <a:cs typeface="Times New Roman" panose="02020603050405020304" pitchFamily="18" charset="0"/>
                        </a:rPr>
                        <a:t>Amruthabali</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pPr marL="0" indent="0">
                        <a:buFont typeface="Arial" panose="020B0604020202020204" pitchFamily="34" charset="0"/>
                        <a:buNone/>
                      </a:pP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 stress, anti inflammatory, anti allergic, liver protective properties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0049263"/>
                  </a:ext>
                </a:extLst>
              </a:tr>
              <a:tr h="754544">
                <a:tc>
                  <a:txBody>
                    <a:bodyPr/>
                    <a:lstStyle/>
                    <a:p>
                      <a:r>
                        <a:rPr lang="en-IN" sz="2000" dirty="0">
                          <a:latin typeface="Times New Roman" panose="02020603050405020304" pitchFamily="18" charset="0"/>
                          <a:cs typeface="Times New Roman" panose="02020603050405020304" pitchFamily="18" charset="0"/>
                        </a:rPr>
                        <a:t>38</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Chrysanthemum</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Mums</a:t>
                      </a:r>
                      <a:endParaRPr lang="en-IN" sz="2000" b="0" i="0" dirty="0">
                        <a:latin typeface="Times New Roman" panose="02020603050405020304" pitchFamily="18" charset="0"/>
                        <a:cs typeface="Times New Roman" panose="02020603050405020304" pitchFamily="18" charset="0"/>
                      </a:endParaRPr>
                    </a:p>
                  </a:txBody>
                  <a:tcPr/>
                </a:tc>
                <a:tc>
                  <a:txBody>
                    <a:bodyPr/>
                    <a:lstStyle/>
                    <a:p>
                      <a:r>
                        <a:rPr lang="en-IN" sz="2000" b="0" dirty="0" err="1">
                          <a:latin typeface="Times New Roman" panose="02020603050405020304" pitchFamily="18" charset="0"/>
                          <a:cs typeface="Times New Roman" panose="02020603050405020304" pitchFamily="18" charset="0"/>
                        </a:rPr>
                        <a:t>Shavantige</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 chest pain, high blood pressure, fever, cold, headache, dizziness, and swelling.</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1310180"/>
                  </a:ext>
                </a:extLst>
              </a:tr>
              <a:tr h="528462">
                <a:tc>
                  <a:txBody>
                    <a:bodyPr/>
                    <a:lstStyle/>
                    <a:p>
                      <a:r>
                        <a:rPr lang="en-IN" sz="2000" dirty="0">
                          <a:latin typeface="Times New Roman" panose="02020603050405020304" pitchFamily="18" charset="0"/>
                          <a:cs typeface="Times New Roman" panose="02020603050405020304" pitchFamily="18" charset="0"/>
                        </a:rPr>
                        <a:t>39</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Ocimum</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basilicum</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Basil</a:t>
                      </a:r>
                    </a:p>
                  </a:txBody>
                  <a:tcPr/>
                </a:tc>
                <a:tc>
                  <a:txBody>
                    <a:bodyPr/>
                    <a:lstStyle/>
                    <a:p>
                      <a:r>
                        <a:rPr lang="en-IN" sz="2000" b="0" dirty="0" err="1">
                          <a:latin typeface="Times New Roman" panose="02020603050405020304" pitchFamily="18" charset="0"/>
                          <a:cs typeface="Times New Roman" panose="02020603050405020304" pitchFamily="18" charset="0"/>
                        </a:rPr>
                        <a:t>Kamakasturi</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Aids in lowering down the sugar in the blood.</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3790236"/>
                  </a:ext>
                </a:extLst>
              </a:tr>
              <a:tr h="548330">
                <a:tc>
                  <a:txBody>
                    <a:bodyPr/>
                    <a:lstStyle/>
                    <a:p>
                      <a:r>
                        <a:rPr lang="en-IN" sz="2000" dirty="0">
                          <a:latin typeface="Times New Roman" panose="02020603050405020304" pitchFamily="18" charset="0"/>
                          <a:cs typeface="Times New Roman" panose="02020603050405020304" pitchFamily="18" charset="0"/>
                        </a:rPr>
                        <a:t>40</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Allium tuberosum</a:t>
                      </a:r>
                      <a:endParaRPr lang="en-IN" sz="2000" b="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Chives garlic</a:t>
                      </a:r>
                    </a:p>
                  </a:txBody>
                  <a:tcPr/>
                </a:tc>
                <a:tc>
                  <a:txBody>
                    <a:bodyPr/>
                    <a:lstStyle/>
                    <a:p>
                      <a:r>
                        <a:rPr lang="en-IN" sz="2000" b="0" dirty="0" err="1">
                          <a:latin typeface="Times New Roman" panose="02020603050405020304" pitchFamily="18" charset="0"/>
                          <a:cs typeface="Times New Roman" panose="02020603050405020304" pitchFamily="18" charset="0"/>
                        </a:rPr>
                        <a:t>Beluli</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Which prevents from common cold and fever</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937097323"/>
                  </a:ext>
                </a:extLst>
              </a:tr>
              <a:tr h="548330">
                <a:tc>
                  <a:txBody>
                    <a:bodyPr/>
                    <a:lstStyle/>
                    <a:p>
                      <a:r>
                        <a:rPr lang="en-IN" sz="2000" dirty="0">
                          <a:latin typeface="Times New Roman" panose="02020603050405020304" pitchFamily="18" charset="0"/>
                          <a:cs typeface="Times New Roman" panose="02020603050405020304" pitchFamily="18" charset="0"/>
                        </a:rPr>
                        <a:t>41</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Cissus quadrangularis</a:t>
                      </a:r>
                      <a:endParaRPr lang="en-IN" sz="200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Veld grapes</a:t>
                      </a:r>
                    </a:p>
                  </a:txBody>
                  <a:tcPr/>
                </a:tc>
                <a:tc>
                  <a:txBody>
                    <a:bodyPr/>
                    <a:lstStyle/>
                    <a:p>
                      <a:r>
                        <a:rPr lang="en-IN" sz="2000" dirty="0" err="1">
                          <a:latin typeface="Times New Roman" panose="02020603050405020304" pitchFamily="18" charset="0"/>
                          <a:cs typeface="Times New Roman" panose="02020603050405020304" pitchFamily="18" charset="0"/>
                        </a:rPr>
                        <a:t>Drakshi</a:t>
                      </a:r>
                      <a:endParaRPr lang="en-IN" sz="2000" dirty="0">
                        <a:latin typeface="Times New Roman" panose="02020603050405020304" pitchFamily="18" charset="0"/>
                        <a:cs typeface="Times New Roman" panose="02020603050405020304" pitchFamily="18" charset="0"/>
                      </a:endParaRPr>
                    </a:p>
                  </a:txBody>
                  <a:tcPr/>
                </a:tc>
                <a:tc>
                  <a:txBody>
                    <a:bodyPr/>
                    <a:lstStyle/>
                    <a:p>
                      <a:r>
                        <a:rPr lang="en-IN" sz="200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Preventing diseases of the heart and blood vessels, varicose veins, hemorrhoids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0912234"/>
                  </a:ext>
                </a:extLst>
              </a:tr>
            </a:tbl>
          </a:graphicData>
        </a:graphic>
      </p:graphicFrame>
      <p:sp>
        <p:nvSpPr>
          <p:cNvPr id="3" name="Footer Placeholder 2">
            <a:extLst>
              <a:ext uri="{FF2B5EF4-FFF2-40B4-BE49-F238E27FC236}">
                <a16:creationId xmlns:a16="http://schemas.microsoft.com/office/drawing/2014/main" id="{739F1F8E-E7D7-D204-BE3D-0EEBB8455811}"/>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FD63B310-0528-92C9-3AEF-EAEC79892E26}"/>
              </a:ext>
            </a:extLst>
          </p:cNvPr>
          <p:cNvSpPr>
            <a:spLocks noGrp="1"/>
          </p:cNvSpPr>
          <p:nvPr>
            <p:ph type="sldNum" sz="quarter" idx="12"/>
          </p:nvPr>
        </p:nvSpPr>
        <p:spPr/>
        <p:txBody>
          <a:bodyPr/>
          <a:lstStyle/>
          <a:p>
            <a:fld id="{02B5B9E6-A796-4C62-B6F9-B11F78800EC0}" type="slidenum">
              <a:rPr lang="en-US" smtClean="0"/>
              <a:t>15</a:t>
            </a:fld>
            <a:endParaRPr lang="en-US"/>
          </a:p>
        </p:txBody>
      </p:sp>
    </p:spTree>
    <p:extLst>
      <p:ext uri="{BB962C8B-B14F-4D97-AF65-F5344CB8AC3E}">
        <p14:creationId xmlns:p14="http://schemas.microsoft.com/office/powerpoint/2010/main" val="1779391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7977E1F-D7C9-F562-749E-08394AF5C8C4}"/>
              </a:ext>
            </a:extLst>
          </p:cNvPr>
          <p:cNvGraphicFramePr>
            <a:graphicFrameLocks noGrp="1"/>
          </p:cNvGraphicFramePr>
          <p:nvPr>
            <p:extLst>
              <p:ext uri="{D42A27DB-BD31-4B8C-83A1-F6EECF244321}">
                <p14:modId xmlns:p14="http://schemas.microsoft.com/office/powerpoint/2010/main" val="1170982911"/>
              </p:ext>
            </p:extLst>
          </p:nvPr>
        </p:nvGraphicFramePr>
        <p:xfrm>
          <a:off x="0" y="412750"/>
          <a:ext cx="12040587" cy="5943600"/>
        </p:xfrm>
        <a:graphic>
          <a:graphicData uri="http://schemas.openxmlformats.org/drawingml/2006/table">
            <a:tbl>
              <a:tblPr firstRow="1" bandRow="1">
                <a:tableStyleId>{93296810-A885-4BE3-A3E7-6D5BEEA58F35}</a:tableStyleId>
              </a:tblPr>
              <a:tblGrid>
                <a:gridCol w="895179">
                  <a:extLst>
                    <a:ext uri="{9D8B030D-6E8A-4147-A177-3AD203B41FA5}">
                      <a16:colId xmlns:a16="http://schemas.microsoft.com/office/drawing/2014/main" val="3598666415"/>
                    </a:ext>
                  </a:extLst>
                </a:gridCol>
                <a:gridCol w="2287685">
                  <a:extLst>
                    <a:ext uri="{9D8B030D-6E8A-4147-A177-3AD203B41FA5}">
                      <a16:colId xmlns:a16="http://schemas.microsoft.com/office/drawing/2014/main" val="183835056"/>
                    </a:ext>
                  </a:extLst>
                </a:gridCol>
                <a:gridCol w="1943515">
                  <a:extLst>
                    <a:ext uri="{9D8B030D-6E8A-4147-A177-3AD203B41FA5}">
                      <a16:colId xmlns:a16="http://schemas.microsoft.com/office/drawing/2014/main" val="3915845993"/>
                    </a:ext>
                  </a:extLst>
                </a:gridCol>
                <a:gridCol w="2181000">
                  <a:extLst>
                    <a:ext uri="{9D8B030D-6E8A-4147-A177-3AD203B41FA5}">
                      <a16:colId xmlns:a16="http://schemas.microsoft.com/office/drawing/2014/main" val="3577698507"/>
                    </a:ext>
                  </a:extLst>
                </a:gridCol>
                <a:gridCol w="1635061">
                  <a:extLst>
                    <a:ext uri="{9D8B030D-6E8A-4147-A177-3AD203B41FA5}">
                      <a16:colId xmlns:a16="http://schemas.microsoft.com/office/drawing/2014/main" val="1165417564"/>
                    </a:ext>
                  </a:extLst>
                </a:gridCol>
                <a:gridCol w="3098147">
                  <a:extLst>
                    <a:ext uri="{9D8B030D-6E8A-4147-A177-3AD203B41FA5}">
                      <a16:colId xmlns:a16="http://schemas.microsoft.com/office/drawing/2014/main" val="3101849775"/>
                    </a:ext>
                  </a:extLst>
                </a:gridCol>
              </a:tblGrid>
              <a:tr h="974619">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3386877132"/>
                  </a:ext>
                </a:extLst>
              </a:tr>
              <a:tr h="754544">
                <a:tc>
                  <a:txBody>
                    <a:bodyPr/>
                    <a:lstStyle/>
                    <a:p>
                      <a:r>
                        <a:rPr lang="en-IN" sz="2000" dirty="0">
                          <a:latin typeface="Times New Roman" panose="02020603050405020304" pitchFamily="18" charset="0"/>
                          <a:cs typeface="Times New Roman" panose="02020603050405020304" pitchFamily="18" charset="0"/>
                        </a:rPr>
                        <a:t>42</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Persea</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americana</a:t>
                      </a:r>
                      <a:endParaRPr lang="en-IN" sz="2000" b="0" i="1" dirty="0">
                        <a:latin typeface="Times New Roman" panose="02020603050405020304" pitchFamily="18" charset="0"/>
                        <a:cs typeface="Times New Roman" panose="02020603050405020304" pitchFamily="18" charset="0"/>
                      </a:endParaRPr>
                    </a:p>
                  </a:txBody>
                  <a:tcPr/>
                </a:tc>
                <a:tc>
                  <a:txBody>
                    <a:bodyPr/>
                    <a:lstStyle/>
                    <a:p>
                      <a:pPr algn="l"/>
                      <a:r>
                        <a:rPr lang="en-IN" sz="2000" b="0" dirty="0">
                          <a:latin typeface="Times New Roman" panose="02020603050405020304" pitchFamily="18" charset="0"/>
                          <a:cs typeface="Times New Roman" panose="02020603050405020304" pitchFamily="18" charset="0"/>
                        </a:rPr>
                        <a:t>Butter fruit</a:t>
                      </a:r>
                    </a:p>
                  </a:txBody>
                  <a:tcPr/>
                </a:tc>
                <a:tc>
                  <a:txBody>
                    <a:bodyPr/>
                    <a:lstStyle/>
                    <a:p>
                      <a:r>
                        <a:rPr lang="en-IN" sz="2000" b="0" dirty="0">
                          <a:latin typeface="Times New Roman" panose="02020603050405020304" pitchFamily="18" charset="0"/>
                          <a:cs typeface="Times New Roman" panose="02020603050405020304" pitchFamily="18" charset="0"/>
                        </a:rPr>
                        <a:t>Benne </a:t>
                      </a:r>
                      <a:r>
                        <a:rPr lang="en-IN" sz="2000" b="0" dirty="0" err="1">
                          <a:latin typeface="Times New Roman" panose="02020603050405020304" pitchFamily="18" charset="0"/>
                          <a:cs typeface="Times New Roman" panose="02020603050405020304" pitchFamily="18" charset="0"/>
                        </a:rPr>
                        <a:t>hannu</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3</a:t>
                      </a:r>
                    </a:p>
                  </a:txBody>
                  <a:tcPr/>
                </a:tc>
                <a:tc>
                  <a:txBody>
                    <a:bodyPr/>
                    <a:lstStyle/>
                    <a:p>
                      <a:pPr marL="0" indent="0">
                        <a:buFont typeface="Arial" panose="020B0604020202020204" pitchFamily="34" charset="0"/>
                        <a:buNone/>
                      </a:pP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Improves digestion, prevents cancer, helps in weight loss and good for your heart</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50049263"/>
                  </a:ext>
                </a:extLst>
              </a:tr>
              <a:tr h="754544">
                <a:tc>
                  <a:txBody>
                    <a:bodyPr/>
                    <a:lstStyle/>
                    <a:p>
                      <a:r>
                        <a:rPr lang="en-IN" sz="2000" dirty="0">
                          <a:latin typeface="Times New Roman" panose="02020603050405020304" pitchFamily="18" charset="0"/>
                          <a:cs typeface="Times New Roman" panose="02020603050405020304" pitchFamily="18" charset="0"/>
                        </a:rPr>
                        <a:t>43</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Ixora coccinea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Ixora</a:t>
                      </a:r>
                      <a:endParaRPr lang="en-IN" sz="2000" b="0" i="0" dirty="0">
                        <a:latin typeface="Times New Roman" panose="02020603050405020304" pitchFamily="18" charset="0"/>
                        <a:cs typeface="Times New Roman" panose="02020603050405020304" pitchFamily="18" charset="0"/>
                      </a:endParaRPr>
                    </a:p>
                  </a:txBody>
                  <a:tcPr/>
                </a:tc>
                <a:tc>
                  <a:txBody>
                    <a:bodyPr/>
                    <a:lstStyle/>
                    <a:p>
                      <a:r>
                        <a:rPr lang="en-IN" sz="2000" b="0" dirty="0" err="1">
                          <a:latin typeface="Times New Roman" panose="02020603050405020304" pitchFamily="18" charset="0"/>
                          <a:cs typeface="Times New Roman" panose="02020603050405020304" pitchFamily="18" charset="0"/>
                        </a:rPr>
                        <a:t>Haladi</a:t>
                      </a:r>
                      <a:r>
                        <a:rPr lang="en-IN" sz="2000" b="0" dirty="0">
                          <a:latin typeface="Times New Roman" panose="02020603050405020304" pitchFamily="18" charset="0"/>
                          <a:cs typeface="Times New Roman" panose="02020603050405020304" pitchFamily="18" charset="0"/>
                        </a:rPr>
                        <a:t> </a:t>
                      </a:r>
                      <a:r>
                        <a:rPr lang="en-IN" sz="2000" b="0" dirty="0" err="1">
                          <a:latin typeface="Times New Roman" panose="02020603050405020304" pitchFamily="18" charset="0"/>
                          <a:cs typeface="Times New Roman" panose="02020603050405020304" pitchFamily="18" charset="0"/>
                        </a:rPr>
                        <a:t>kisukare</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2</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Antinociceptive, antimutagenic, antineoplastic and </a:t>
                      </a:r>
                      <a:r>
                        <a:rPr lang="en-US"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chemopreventive</a:t>
                      </a: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effects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01310180"/>
                  </a:ext>
                </a:extLst>
              </a:tr>
              <a:tr h="528462">
                <a:tc>
                  <a:txBody>
                    <a:bodyPr/>
                    <a:lstStyle/>
                    <a:p>
                      <a:r>
                        <a:rPr lang="en-IN" sz="2000" dirty="0">
                          <a:latin typeface="Times New Roman" panose="02020603050405020304" pitchFamily="18" charset="0"/>
                          <a:cs typeface="Times New Roman" panose="02020603050405020304" pitchFamily="18" charset="0"/>
                        </a:rPr>
                        <a:t>44</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Gossypium</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Cotton</a:t>
                      </a:r>
                    </a:p>
                  </a:txBody>
                  <a:tcPr/>
                </a:tc>
                <a:tc>
                  <a:txBody>
                    <a:bodyPr/>
                    <a:lstStyle/>
                    <a:p>
                      <a:r>
                        <a:rPr lang="en-IN" sz="2000" b="0" dirty="0">
                          <a:latin typeface="Times New Roman" panose="02020603050405020304" pitchFamily="18" charset="0"/>
                          <a:cs typeface="Times New Roman" panose="02020603050405020304" pitchFamily="18" charset="0"/>
                        </a:rPr>
                        <a:t>Hatti</a:t>
                      </a: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Used for nausea, fever, headache, diarrhea, dysentery, and nerve pain, </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13790236"/>
                  </a:ext>
                </a:extLst>
              </a:tr>
              <a:tr h="548330">
                <a:tc>
                  <a:txBody>
                    <a:bodyPr/>
                    <a:lstStyle/>
                    <a:p>
                      <a:r>
                        <a:rPr lang="en-IN" sz="2000" dirty="0">
                          <a:latin typeface="Times New Roman" panose="02020603050405020304" pitchFamily="18" charset="0"/>
                          <a:cs typeface="Times New Roman" panose="02020603050405020304" pitchFamily="18" charset="0"/>
                        </a:rPr>
                        <a:t>45</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Citrus sinensis</a:t>
                      </a:r>
                      <a:endParaRPr lang="en-IN" sz="2000" b="0" i="1" u="sng"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Orange</a:t>
                      </a:r>
                    </a:p>
                  </a:txBody>
                  <a:tcPr/>
                </a:tc>
                <a:tc>
                  <a:txBody>
                    <a:bodyPr/>
                    <a:lstStyle/>
                    <a:p>
                      <a:r>
                        <a:rPr lang="en-IN" sz="2000" b="0" dirty="0" err="1">
                          <a:latin typeface="Times New Roman" panose="02020603050405020304" pitchFamily="18" charset="0"/>
                          <a:cs typeface="Times New Roman" panose="02020603050405020304" pitchFamily="18" charset="0"/>
                        </a:rPr>
                        <a:t>Kitalehannu</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Cough, cold, obesity, menstrual disorder, angina, hypertension, anxiety, depression and stress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30912234"/>
                  </a:ext>
                </a:extLst>
              </a:tr>
            </a:tbl>
          </a:graphicData>
        </a:graphic>
      </p:graphicFrame>
      <p:sp>
        <p:nvSpPr>
          <p:cNvPr id="3" name="Footer Placeholder 2">
            <a:extLst>
              <a:ext uri="{FF2B5EF4-FFF2-40B4-BE49-F238E27FC236}">
                <a16:creationId xmlns:a16="http://schemas.microsoft.com/office/drawing/2014/main" id="{E3BDFDC0-21D0-DBC5-18AC-5F3BE6FE8928}"/>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478E4D11-DAAC-EBAA-5407-E396D2B4BF64}"/>
              </a:ext>
            </a:extLst>
          </p:cNvPr>
          <p:cNvSpPr>
            <a:spLocks noGrp="1"/>
          </p:cNvSpPr>
          <p:nvPr>
            <p:ph type="sldNum" sz="quarter" idx="12"/>
          </p:nvPr>
        </p:nvSpPr>
        <p:spPr/>
        <p:txBody>
          <a:bodyPr/>
          <a:lstStyle/>
          <a:p>
            <a:fld id="{02B5B9E6-A796-4C62-B6F9-B11F78800EC0}" type="slidenum">
              <a:rPr lang="en-US" smtClean="0"/>
              <a:t>16</a:t>
            </a:fld>
            <a:endParaRPr lang="en-US"/>
          </a:p>
        </p:txBody>
      </p:sp>
    </p:spTree>
    <p:extLst>
      <p:ext uri="{BB962C8B-B14F-4D97-AF65-F5344CB8AC3E}">
        <p14:creationId xmlns:p14="http://schemas.microsoft.com/office/powerpoint/2010/main" val="3338506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3EFF1AA-2A4A-2AC1-5CC2-AFBCD70B17B2}"/>
              </a:ext>
            </a:extLst>
          </p:cNvPr>
          <p:cNvGrpSpPr/>
          <p:nvPr/>
        </p:nvGrpSpPr>
        <p:grpSpPr>
          <a:xfrm>
            <a:off x="90985" y="136525"/>
            <a:ext cx="12010030" cy="5882185"/>
            <a:chOff x="0" y="-49805"/>
            <a:chExt cx="9144000" cy="5193305"/>
          </a:xfrm>
        </p:grpSpPr>
        <p:pic>
          <p:nvPicPr>
            <p:cNvPr id="3" name="Picture 2">
              <a:extLst>
                <a:ext uri="{FF2B5EF4-FFF2-40B4-BE49-F238E27FC236}">
                  <a16:creationId xmlns:a16="http://schemas.microsoft.com/office/drawing/2014/main" id="{9264AA69-E376-168C-04B0-D002868740C9}"/>
                </a:ext>
              </a:extLst>
            </p:cNvPr>
            <p:cNvPicPr>
              <a:picLocks noChangeAspect="1"/>
            </p:cNvPicPr>
            <p:nvPr/>
          </p:nvPicPr>
          <p:blipFill>
            <a:blip r:embed="rId2"/>
            <a:stretch>
              <a:fillRect/>
            </a:stretch>
          </p:blipFill>
          <p:spPr>
            <a:xfrm>
              <a:off x="0" y="-49805"/>
              <a:ext cx="2505862" cy="2681056"/>
            </a:xfrm>
            <a:prstGeom prst="rect">
              <a:avLst/>
            </a:prstGeom>
          </p:spPr>
        </p:pic>
        <p:pic>
          <p:nvPicPr>
            <p:cNvPr id="4" name="Picture 3">
              <a:extLst>
                <a:ext uri="{FF2B5EF4-FFF2-40B4-BE49-F238E27FC236}">
                  <a16:creationId xmlns:a16="http://schemas.microsoft.com/office/drawing/2014/main" id="{50EBA9CF-DDFC-633E-00BB-442CFE615AD6}"/>
                </a:ext>
              </a:extLst>
            </p:cNvPr>
            <p:cNvPicPr>
              <a:picLocks noChangeAspect="1"/>
            </p:cNvPicPr>
            <p:nvPr/>
          </p:nvPicPr>
          <p:blipFill>
            <a:blip r:embed="rId3"/>
            <a:stretch>
              <a:fillRect/>
            </a:stretch>
          </p:blipFill>
          <p:spPr>
            <a:xfrm>
              <a:off x="1580224" y="1979720"/>
              <a:ext cx="2592279" cy="2409178"/>
            </a:xfrm>
            <a:prstGeom prst="rect">
              <a:avLst/>
            </a:prstGeom>
          </p:spPr>
        </p:pic>
        <p:pic>
          <p:nvPicPr>
            <p:cNvPr id="5" name="Picture 4">
              <a:extLst>
                <a:ext uri="{FF2B5EF4-FFF2-40B4-BE49-F238E27FC236}">
                  <a16:creationId xmlns:a16="http://schemas.microsoft.com/office/drawing/2014/main" id="{60D03AB3-7800-38E8-2147-F654ACB3BD92}"/>
                </a:ext>
              </a:extLst>
            </p:cNvPr>
            <p:cNvPicPr>
              <a:picLocks noChangeAspect="1"/>
            </p:cNvPicPr>
            <p:nvPr/>
          </p:nvPicPr>
          <p:blipFill>
            <a:blip r:embed="rId4"/>
            <a:stretch>
              <a:fillRect/>
            </a:stretch>
          </p:blipFill>
          <p:spPr>
            <a:xfrm>
              <a:off x="0" y="2394194"/>
              <a:ext cx="1997476" cy="2749306"/>
            </a:xfrm>
            <a:prstGeom prst="rect">
              <a:avLst/>
            </a:prstGeom>
          </p:spPr>
        </p:pic>
        <p:pic>
          <p:nvPicPr>
            <p:cNvPr id="6" name="Picture 5">
              <a:extLst>
                <a:ext uri="{FF2B5EF4-FFF2-40B4-BE49-F238E27FC236}">
                  <a16:creationId xmlns:a16="http://schemas.microsoft.com/office/drawing/2014/main" id="{A620856F-6FCC-6958-B8FA-FEF15E74EA27}"/>
                </a:ext>
              </a:extLst>
            </p:cNvPr>
            <p:cNvPicPr>
              <a:picLocks noChangeAspect="1"/>
            </p:cNvPicPr>
            <p:nvPr/>
          </p:nvPicPr>
          <p:blipFill>
            <a:blip r:embed="rId5"/>
            <a:stretch>
              <a:fillRect/>
            </a:stretch>
          </p:blipFill>
          <p:spPr>
            <a:xfrm>
              <a:off x="6868962" y="0"/>
              <a:ext cx="2275038" cy="3033384"/>
            </a:xfrm>
            <a:prstGeom prst="rect">
              <a:avLst/>
            </a:prstGeom>
          </p:spPr>
        </p:pic>
        <p:pic>
          <p:nvPicPr>
            <p:cNvPr id="7" name="Picture 6">
              <a:extLst>
                <a:ext uri="{FF2B5EF4-FFF2-40B4-BE49-F238E27FC236}">
                  <a16:creationId xmlns:a16="http://schemas.microsoft.com/office/drawing/2014/main" id="{B00FCC15-ABAB-8ED5-F8D8-AB1F6BDC248D}"/>
                </a:ext>
              </a:extLst>
            </p:cNvPr>
            <p:cNvPicPr>
              <a:picLocks noChangeAspect="1"/>
            </p:cNvPicPr>
            <p:nvPr/>
          </p:nvPicPr>
          <p:blipFill>
            <a:blip r:embed="rId6"/>
            <a:stretch>
              <a:fillRect/>
            </a:stretch>
          </p:blipFill>
          <p:spPr>
            <a:xfrm>
              <a:off x="5202321" y="1833239"/>
              <a:ext cx="2217472" cy="2505987"/>
            </a:xfrm>
            <a:prstGeom prst="rect">
              <a:avLst/>
            </a:prstGeom>
          </p:spPr>
        </p:pic>
        <p:pic>
          <p:nvPicPr>
            <p:cNvPr id="8" name="Picture 7">
              <a:extLst>
                <a:ext uri="{FF2B5EF4-FFF2-40B4-BE49-F238E27FC236}">
                  <a16:creationId xmlns:a16="http://schemas.microsoft.com/office/drawing/2014/main" id="{AFB98AA6-8449-C34B-9840-B1572DB34BE5}"/>
                </a:ext>
              </a:extLst>
            </p:cNvPr>
            <p:cNvPicPr>
              <a:picLocks noChangeAspect="1"/>
            </p:cNvPicPr>
            <p:nvPr/>
          </p:nvPicPr>
          <p:blipFill>
            <a:blip r:embed="rId7"/>
            <a:stretch>
              <a:fillRect/>
            </a:stretch>
          </p:blipFill>
          <p:spPr>
            <a:xfrm>
              <a:off x="2465250" y="72809"/>
              <a:ext cx="2093962" cy="2056850"/>
            </a:xfrm>
            <a:prstGeom prst="rect">
              <a:avLst/>
            </a:prstGeom>
          </p:spPr>
        </p:pic>
        <p:pic>
          <p:nvPicPr>
            <p:cNvPr id="9" name="Picture 8">
              <a:extLst>
                <a:ext uri="{FF2B5EF4-FFF2-40B4-BE49-F238E27FC236}">
                  <a16:creationId xmlns:a16="http://schemas.microsoft.com/office/drawing/2014/main" id="{0F897FCF-7E0E-64DE-5235-EA197F75C41A}"/>
                </a:ext>
              </a:extLst>
            </p:cNvPr>
            <p:cNvPicPr>
              <a:picLocks noChangeAspect="1"/>
            </p:cNvPicPr>
            <p:nvPr/>
          </p:nvPicPr>
          <p:blipFill>
            <a:blip r:embed="rId8"/>
            <a:stretch>
              <a:fillRect/>
            </a:stretch>
          </p:blipFill>
          <p:spPr>
            <a:xfrm>
              <a:off x="4518599" y="-47448"/>
              <a:ext cx="2350363" cy="2409179"/>
            </a:xfrm>
            <a:prstGeom prst="rect">
              <a:avLst/>
            </a:prstGeom>
          </p:spPr>
        </p:pic>
        <p:pic>
          <p:nvPicPr>
            <p:cNvPr id="10" name="Picture 9">
              <a:extLst>
                <a:ext uri="{FF2B5EF4-FFF2-40B4-BE49-F238E27FC236}">
                  <a16:creationId xmlns:a16="http://schemas.microsoft.com/office/drawing/2014/main" id="{F6172B35-7B60-2392-F065-30107136F755}"/>
                </a:ext>
              </a:extLst>
            </p:cNvPr>
            <p:cNvPicPr>
              <a:picLocks noChangeAspect="1"/>
            </p:cNvPicPr>
            <p:nvPr/>
          </p:nvPicPr>
          <p:blipFill>
            <a:blip r:embed="rId9"/>
            <a:stretch>
              <a:fillRect/>
            </a:stretch>
          </p:blipFill>
          <p:spPr>
            <a:xfrm>
              <a:off x="3520123" y="2167257"/>
              <a:ext cx="2010792" cy="2681056"/>
            </a:xfrm>
            <a:prstGeom prst="rect">
              <a:avLst/>
            </a:prstGeom>
          </p:spPr>
        </p:pic>
        <p:pic>
          <p:nvPicPr>
            <p:cNvPr id="11" name="Picture 10">
              <a:extLst>
                <a:ext uri="{FF2B5EF4-FFF2-40B4-BE49-F238E27FC236}">
                  <a16:creationId xmlns:a16="http://schemas.microsoft.com/office/drawing/2014/main" id="{98AA6413-2C94-3035-DA8A-EF50D968FD80}"/>
                </a:ext>
              </a:extLst>
            </p:cNvPr>
            <p:cNvPicPr>
              <a:picLocks noChangeAspect="1"/>
            </p:cNvPicPr>
            <p:nvPr/>
          </p:nvPicPr>
          <p:blipFill>
            <a:blip r:embed="rId10"/>
            <a:stretch>
              <a:fillRect/>
            </a:stretch>
          </p:blipFill>
          <p:spPr>
            <a:xfrm>
              <a:off x="7191603" y="2394194"/>
              <a:ext cx="1905391" cy="2540521"/>
            </a:xfrm>
            <a:prstGeom prst="rect">
              <a:avLst/>
            </a:prstGeom>
          </p:spPr>
        </p:pic>
        <p:pic>
          <p:nvPicPr>
            <p:cNvPr id="12" name="Picture 11">
              <a:extLst>
                <a:ext uri="{FF2B5EF4-FFF2-40B4-BE49-F238E27FC236}">
                  <a16:creationId xmlns:a16="http://schemas.microsoft.com/office/drawing/2014/main" id="{C4D7EB5B-A67B-478E-0A33-04CDD034F093}"/>
                </a:ext>
              </a:extLst>
            </p:cNvPr>
            <p:cNvPicPr>
              <a:picLocks noChangeAspect="1"/>
            </p:cNvPicPr>
            <p:nvPr/>
          </p:nvPicPr>
          <p:blipFill>
            <a:blip r:embed="rId11"/>
            <a:stretch>
              <a:fillRect/>
            </a:stretch>
          </p:blipFill>
          <p:spPr>
            <a:xfrm>
              <a:off x="5495196" y="3367402"/>
              <a:ext cx="1795646" cy="1674839"/>
            </a:xfrm>
            <a:prstGeom prst="rect">
              <a:avLst/>
            </a:prstGeom>
          </p:spPr>
        </p:pic>
        <p:pic>
          <p:nvPicPr>
            <p:cNvPr id="13" name="Picture 12">
              <a:extLst>
                <a:ext uri="{FF2B5EF4-FFF2-40B4-BE49-F238E27FC236}">
                  <a16:creationId xmlns:a16="http://schemas.microsoft.com/office/drawing/2014/main" id="{A01B0DAB-BB05-78F1-FDB0-1E2C64C713FA}"/>
                </a:ext>
              </a:extLst>
            </p:cNvPr>
            <p:cNvPicPr>
              <a:picLocks noChangeAspect="1"/>
            </p:cNvPicPr>
            <p:nvPr/>
          </p:nvPicPr>
          <p:blipFill>
            <a:blip r:embed="rId12"/>
            <a:stretch>
              <a:fillRect/>
            </a:stretch>
          </p:blipFill>
          <p:spPr>
            <a:xfrm>
              <a:off x="1997477" y="3932807"/>
              <a:ext cx="1651328" cy="1204589"/>
            </a:xfrm>
            <a:prstGeom prst="rect">
              <a:avLst/>
            </a:prstGeom>
          </p:spPr>
        </p:pic>
        <p:pic>
          <p:nvPicPr>
            <p:cNvPr id="14" name="Picture 13">
              <a:extLst>
                <a:ext uri="{FF2B5EF4-FFF2-40B4-BE49-F238E27FC236}">
                  <a16:creationId xmlns:a16="http://schemas.microsoft.com/office/drawing/2014/main" id="{3FE51D43-43E9-D119-A2AD-668F93321BE7}"/>
                </a:ext>
              </a:extLst>
            </p:cNvPr>
            <p:cNvPicPr>
              <a:picLocks noChangeAspect="1"/>
            </p:cNvPicPr>
            <p:nvPr/>
          </p:nvPicPr>
          <p:blipFill>
            <a:blip r:embed="rId13"/>
            <a:stretch>
              <a:fillRect/>
            </a:stretch>
          </p:blipFill>
          <p:spPr>
            <a:xfrm>
              <a:off x="3622174" y="3568823"/>
              <a:ext cx="1997475" cy="1574677"/>
            </a:xfrm>
            <a:prstGeom prst="rect">
              <a:avLst/>
            </a:prstGeom>
          </p:spPr>
        </p:pic>
      </p:grpSp>
      <p:sp>
        <p:nvSpPr>
          <p:cNvPr id="15" name="Footer Placeholder 14">
            <a:extLst>
              <a:ext uri="{FF2B5EF4-FFF2-40B4-BE49-F238E27FC236}">
                <a16:creationId xmlns:a16="http://schemas.microsoft.com/office/drawing/2014/main" id="{2E413303-F269-4BD1-237A-78D5F2746840}"/>
              </a:ext>
            </a:extLst>
          </p:cNvPr>
          <p:cNvSpPr>
            <a:spLocks noGrp="1"/>
          </p:cNvSpPr>
          <p:nvPr>
            <p:ph type="ftr" sz="quarter" idx="11"/>
          </p:nvPr>
        </p:nvSpPr>
        <p:spPr/>
        <p:txBody>
          <a:bodyPr/>
          <a:lstStyle/>
          <a:p>
            <a:r>
              <a:rPr lang="en-US" dirty="0"/>
              <a:t>LAKE 2022- STUDYING ABOUT MEDICINAL PLANTS IN OUR SCHOOL GARDEN</a:t>
            </a:r>
          </a:p>
        </p:txBody>
      </p:sp>
      <p:sp>
        <p:nvSpPr>
          <p:cNvPr id="16" name="Slide Number Placeholder 15">
            <a:extLst>
              <a:ext uri="{FF2B5EF4-FFF2-40B4-BE49-F238E27FC236}">
                <a16:creationId xmlns:a16="http://schemas.microsoft.com/office/drawing/2014/main" id="{1B5F8418-90C8-6996-E7FC-19F784D168CB}"/>
              </a:ext>
            </a:extLst>
          </p:cNvPr>
          <p:cNvSpPr>
            <a:spLocks noGrp="1"/>
          </p:cNvSpPr>
          <p:nvPr>
            <p:ph type="sldNum" sz="quarter" idx="12"/>
          </p:nvPr>
        </p:nvSpPr>
        <p:spPr/>
        <p:txBody>
          <a:bodyPr/>
          <a:lstStyle/>
          <a:p>
            <a:fld id="{02B5B9E6-A796-4C62-B6F9-B11F78800EC0}" type="slidenum">
              <a:rPr lang="en-US" smtClean="0"/>
              <a:t>17</a:t>
            </a:fld>
            <a:endParaRPr lang="en-US"/>
          </a:p>
        </p:txBody>
      </p:sp>
    </p:spTree>
    <p:extLst>
      <p:ext uri="{BB962C8B-B14F-4D97-AF65-F5344CB8AC3E}">
        <p14:creationId xmlns:p14="http://schemas.microsoft.com/office/powerpoint/2010/main" val="33350179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26C624C-963C-4795-B05B-6565DB5AB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10;&#10;Description automatically generated">
            <a:extLst>
              <a:ext uri="{FF2B5EF4-FFF2-40B4-BE49-F238E27FC236}">
                <a16:creationId xmlns:a16="http://schemas.microsoft.com/office/drawing/2014/main" id="{0D787CDE-88F7-26A0-D811-BC3BA638F5DF}"/>
              </a:ext>
            </a:extLst>
          </p:cNvPr>
          <p:cNvPicPr>
            <a:picLocks noChangeAspect="1"/>
          </p:cNvPicPr>
          <p:nvPr/>
        </p:nvPicPr>
        <p:blipFill rotWithShape="1">
          <a:blip r:embed="rId2">
            <a:extLst>
              <a:ext uri="{28A0092B-C50C-407E-A947-70E740481C1C}">
                <a14:useLocalDpi xmlns:a14="http://schemas.microsoft.com/office/drawing/2010/main" val="0"/>
              </a:ext>
            </a:extLst>
          </a:blip>
          <a:srcRect l="5385" r="6774" b="-4"/>
          <a:stretch/>
        </p:blipFill>
        <p:spPr>
          <a:xfrm>
            <a:off x="3747864" y="42215"/>
            <a:ext cx="3844702" cy="4197368"/>
          </a:xfrm>
          <a:custGeom>
            <a:avLst/>
            <a:gdLst/>
            <a:ahLst/>
            <a:cxnLst/>
            <a:rect l="l" t="t" r="r" b="b"/>
            <a:pathLst>
              <a:path w="3686887" h="4197368">
                <a:moveTo>
                  <a:pt x="0" y="0"/>
                </a:moveTo>
                <a:lnTo>
                  <a:pt x="3686887" y="0"/>
                </a:lnTo>
                <a:lnTo>
                  <a:pt x="3686887" y="3832811"/>
                </a:lnTo>
                <a:lnTo>
                  <a:pt x="3497100" y="3826712"/>
                </a:lnTo>
                <a:cubicBezTo>
                  <a:pt x="3497100" y="3826712"/>
                  <a:pt x="3493758" y="3826712"/>
                  <a:pt x="3493758" y="3826712"/>
                </a:cubicBezTo>
                <a:cubicBezTo>
                  <a:pt x="3426914" y="3823370"/>
                  <a:pt x="3363416" y="3823370"/>
                  <a:pt x="3296571" y="3820027"/>
                </a:cubicBezTo>
                <a:cubicBezTo>
                  <a:pt x="3065966" y="3820027"/>
                  <a:pt x="2835360" y="3820027"/>
                  <a:pt x="2608095" y="3820027"/>
                </a:cubicBezTo>
                <a:cubicBezTo>
                  <a:pt x="2384173" y="3910265"/>
                  <a:pt x="2140198" y="3833396"/>
                  <a:pt x="1919619" y="3903581"/>
                </a:cubicBezTo>
                <a:cubicBezTo>
                  <a:pt x="1685670" y="3900239"/>
                  <a:pt x="1465092" y="3970423"/>
                  <a:pt x="1234485" y="4000503"/>
                </a:cubicBezTo>
                <a:cubicBezTo>
                  <a:pt x="1060693" y="4013871"/>
                  <a:pt x="883561" y="3997160"/>
                  <a:pt x="723139" y="4067345"/>
                </a:cubicBezTo>
                <a:cubicBezTo>
                  <a:pt x="661310" y="4095753"/>
                  <a:pt x="606165" y="4128339"/>
                  <a:pt x="583188" y="4172622"/>
                </a:cubicBezTo>
                <a:lnTo>
                  <a:pt x="575662" y="4197368"/>
                </a:lnTo>
                <a:lnTo>
                  <a:pt x="0" y="4197368"/>
                </a:lnTo>
                <a:close/>
              </a:path>
            </a:pathLst>
          </a:custGeom>
        </p:spPr>
      </p:pic>
      <p:pic>
        <p:nvPicPr>
          <p:cNvPr id="10" name="Picture 9" descr="A vase with pink flowers&#10;&#10;Description automatically generated with low confidence">
            <a:extLst>
              <a:ext uri="{FF2B5EF4-FFF2-40B4-BE49-F238E27FC236}">
                <a16:creationId xmlns:a16="http://schemas.microsoft.com/office/drawing/2014/main" id="{5B2C4852-1721-5105-1986-115669E78D05}"/>
              </a:ext>
            </a:extLst>
          </p:cNvPr>
          <p:cNvPicPr>
            <a:picLocks noChangeAspect="1"/>
          </p:cNvPicPr>
          <p:nvPr/>
        </p:nvPicPr>
        <p:blipFill rotWithShape="1">
          <a:blip r:embed="rId3">
            <a:extLst>
              <a:ext uri="{28A0092B-C50C-407E-A947-70E740481C1C}">
                <a14:useLocalDpi xmlns:a14="http://schemas.microsoft.com/office/drawing/2010/main" val="0"/>
              </a:ext>
            </a:extLst>
          </a:blip>
          <a:srcRect t="11509" b="25700"/>
          <a:stretch/>
        </p:blipFill>
        <p:spPr>
          <a:xfrm>
            <a:off x="7653541" y="1"/>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pic>
        <p:nvPicPr>
          <p:cNvPr id="8" name="Picture 7" descr="A close-up of a watch&#10;&#10;Description automatically generated with low confidence">
            <a:extLst>
              <a:ext uri="{FF2B5EF4-FFF2-40B4-BE49-F238E27FC236}">
                <a16:creationId xmlns:a16="http://schemas.microsoft.com/office/drawing/2014/main" id="{256B6D6F-24A0-523D-F3E2-D2D962606946}"/>
              </a:ext>
            </a:extLst>
          </p:cNvPr>
          <p:cNvPicPr>
            <a:picLocks noChangeAspect="1"/>
          </p:cNvPicPr>
          <p:nvPr/>
        </p:nvPicPr>
        <p:blipFill rotWithShape="1">
          <a:blip r:embed="rId4">
            <a:extLst>
              <a:ext uri="{28A0092B-C50C-407E-A947-70E740481C1C}">
                <a14:useLocalDpi xmlns:a14="http://schemas.microsoft.com/office/drawing/2010/main" val="0"/>
              </a:ext>
            </a:extLst>
          </a:blip>
          <a:srcRect t="29755" b="20313"/>
          <a:stretch/>
        </p:blipFill>
        <p:spPr>
          <a:xfrm>
            <a:off x="20" y="4297691"/>
            <a:ext cx="6836830" cy="2560309"/>
          </a:xfrm>
          <a:custGeom>
            <a:avLst/>
            <a:gdLst/>
            <a:ahLst/>
            <a:cxnLst/>
            <a:rect l="l" t="t" r="r" b="b"/>
            <a:pathLst>
              <a:path w="6836850" h="2541737">
                <a:moveTo>
                  <a:pt x="0" y="0"/>
                </a:moveTo>
                <a:lnTo>
                  <a:pt x="4460098" y="0"/>
                </a:lnTo>
                <a:lnTo>
                  <a:pt x="4483996" y="31836"/>
                </a:lnTo>
                <a:cubicBezTo>
                  <a:pt x="4644419" y="28495"/>
                  <a:pt x="4627708" y="282495"/>
                  <a:pt x="4788129" y="245732"/>
                </a:cubicBezTo>
                <a:cubicBezTo>
                  <a:pt x="4754709" y="362707"/>
                  <a:pt x="4641076" y="302548"/>
                  <a:pt x="4600971" y="389443"/>
                </a:cubicBezTo>
                <a:cubicBezTo>
                  <a:pt x="4684524" y="462970"/>
                  <a:pt x="4844945" y="409497"/>
                  <a:pt x="4871683" y="563233"/>
                </a:cubicBezTo>
                <a:cubicBezTo>
                  <a:pt x="4838262" y="723655"/>
                  <a:pt x="4945210" y="703602"/>
                  <a:pt x="5032105" y="713629"/>
                </a:cubicBezTo>
                <a:cubicBezTo>
                  <a:pt x="5239317" y="733683"/>
                  <a:pt x="5439843" y="747050"/>
                  <a:pt x="5643713" y="780472"/>
                </a:cubicBezTo>
                <a:cubicBezTo>
                  <a:pt x="5693844" y="790498"/>
                  <a:pt x="5810819" y="767103"/>
                  <a:pt x="5800794" y="870709"/>
                </a:cubicBezTo>
                <a:cubicBezTo>
                  <a:pt x="5790767" y="954261"/>
                  <a:pt x="5700529" y="924184"/>
                  <a:pt x="5643713" y="927525"/>
                </a:cubicBezTo>
                <a:cubicBezTo>
                  <a:pt x="5329553" y="967632"/>
                  <a:pt x="5012052" y="904131"/>
                  <a:pt x="4701235" y="907472"/>
                </a:cubicBezTo>
                <a:cubicBezTo>
                  <a:pt x="4664472" y="907472"/>
                  <a:pt x="4657787" y="1017762"/>
                  <a:pt x="4577576" y="980999"/>
                </a:cubicBezTo>
                <a:cubicBezTo>
                  <a:pt x="4788129" y="1081263"/>
                  <a:pt x="5767372" y="1108001"/>
                  <a:pt x="6094900" y="1161474"/>
                </a:cubicBezTo>
                <a:cubicBezTo>
                  <a:pt x="5754004" y="1542477"/>
                  <a:pt x="5429817" y="1311870"/>
                  <a:pt x="5159105" y="1525765"/>
                </a:cubicBezTo>
                <a:cubicBezTo>
                  <a:pt x="5159105" y="1525765"/>
                  <a:pt x="5212580" y="1525765"/>
                  <a:pt x="5443187" y="1595950"/>
                </a:cubicBezTo>
                <a:cubicBezTo>
                  <a:pt x="5627002" y="1652765"/>
                  <a:pt x="5536765" y="1732976"/>
                  <a:pt x="6001321" y="1886715"/>
                </a:cubicBezTo>
                <a:cubicBezTo>
                  <a:pt x="5824188" y="1936846"/>
                  <a:pt x="5593581" y="1839925"/>
                  <a:pt x="5506685" y="2100610"/>
                </a:cubicBezTo>
                <a:cubicBezTo>
                  <a:pt x="5643713" y="2147401"/>
                  <a:pt x="5807477" y="2103953"/>
                  <a:pt x="5904398" y="2227611"/>
                </a:cubicBezTo>
                <a:cubicBezTo>
                  <a:pt x="5934478" y="2264375"/>
                  <a:pt x="5964557" y="2287770"/>
                  <a:pt x="6001321" y="2307821"/>
                </a:cubicBezTo>
                <a:cubicBezTo>
                  <a:pt x="5984612" y="2314507"/>
                  <a:pt x="5964557" y="2321190"/>
                  <a:pt x="5951188" y="2327874"/>
                </a:cubicBezTo>
                <a:cubicBezTo>
                  <a:pt x="5977925" y="2351271"/>
                  <a:pt x="6663060" y="2478270"/>
                  <a:pt x="6836850" y="2481613"/>
                </a:cubicBezTo>
                <a:cubicBezTo>
                  <a:pt x="6761652" y="2506679"/>
                  <a:pt x="6636845" y="2527828"/>
                  <a:pt x="6553814" y="2540165"/>
                </a:cubicBezTo>
                <a:lnTo>
                  <a:pt x="6542822" y="2541737"/>
                </a:lnTo>
                <a:lnTo>
                  <a:pt x="0" y="2541737"/>
                </a:lnTo>
                <a:close/>
              </a:path>
            </a:pathLst>
          </a:custGeom>
        </p:spPr>
      </p:pic>
      <p:sp>
        <p:nvSpPr>
          <p:cNvPr id="2" name="Title 1">
            <a:extLst>
              <a:ext uri="{FF2B5EF4-FFF2-40B4-BE49-F238E27FC236}">
                <a16:creationId xmlns:a16="http://schemas.microsoft.com/office/drawing/2014/main" id="{FAC52823-57F1-B349-D092-B4BA98131E5D}"/>
              </a:ext>
            </a:extLst>
          </p:cNvPr>
          <p:cNvSpPr>
            <a:spLocks noGrp="1"/>
          </p:cNvSpPr>
          <p:nvPr>
            <p:ph type="title"/>
          </p:nvPr>
        </p:nvSpPr>
        <p:spPr>
          <a:xfrm>
            <a:off x="6343650" y="4181474"/>
            <a:ext cx="5505814" cy="1471335"/>
          </a:xfrm>
        </p:spPr>
        <p:txBody>
          <a:bodyPr vert="horz" lIns="91440" tIns="45720" rIns="91440" bIns="45720" rtlCol="0" anchor="b">
            <a:normAutofit/>
          </a:bodyPr>
          <a:lstStyle/>
          <a:p>
            <a:r>
              <a:rPr lang="en-US" b="1" u="sng" kern="1200">
                <a:solidFill>
                  <a:schemeClr val="tx1"/>
                </a:solidFill>
                <a:latin typeface="+mj-lt"/>
                <a:ea typeface="+mj-ea"/>
                <a:cs typeface="+mj-cs"/>
              </a:rPr>
              <a:t>Nature’s own</a:t>
            </a:r>
          </a:p>
        </p:txBody>
      </p:sp>
      <p:sp>
        <p:nvSpPr>
          <p:cNvPr id="3" name="Footer Placeholder 2">
            <a:extLst>
              <a:ext uri="{FF2B5EF4-FFF2-40B4-BE49-F238E27FC236}">
                <a16:creationId xmlns:a16="http://schemas.microsoft.com/office/drawing/2014/main" id="{26FBCDEF-8481-0E46-F430-F87903EBA34F}"/>
              </a:ext>
            </a:extLst>
          </p:cNvPr>
          <p:cNvSpPr>
            <a:spLocks noGrp="1"/>
          </p:cNvSpPr>
          <p:nvPr>
            <p:ph type="ftr" sz="quarter" idx="11"/>
          </p:nvPr>
        </p:nvSpPr>
        <p:spPr>
          <a:xfrm>
            <a:off x="6328310" y="6356350"/>
            <a:ext cx="4114800" cy="365125"/>
          </a:xfrm>
        </p:spPr>
        <p:txBody>
          <a:bodyPr vert="horz" lIns="91440" tIns="45720" rIns="91440" bIns="45720" rtlCol="0" anchor="ctr">
            <a:normAutofit/>
          </a:bodyPr>
          <a:lstStyle/>
          <a:p>
            <a:pPr algn="l">
              <a:lnSpc>
                <a:spcPct val="90000"/>
              </a:lnSpc>
              <a:spcAft>
                <a:spcPts val="600"/>
              </a:spcAft>
            </a:pPr>
            <a:r>
              <a:rPr lang="en-US" sz="1000" kern="1200" dirty="0">
                <a:solidFill>
                  <a:schemeClr val="tx1">
                    <a:tint val="75000"/>
                  </a:schemeClr>
                </a:solidFill>
                <a:latin typeface="+mn-lt"/>
                <a:ea typeface="+mn-ea"/>
                <a:cs typeface="+mn-cs"/>
              </a:rPr>
              <a:t>LAKE 2022- STUDYING ABOUT MEDICINAL PLANTS IN OUR SCHOOL GARDEN</a:t>
            </a:r>
          </a:p>
        </p:txBody>
      </p:sp>
      <p:sp>
        <p:nvSpPr>
          <p:cNvPr id="4" name="Slide Number Placeholder 3">
            <a:extLst>
              <a:ext uri="{FF2B5EF4-FFF2-40B4-BE49-F238E27FC236}">
                <a16:creationId xmlns:a16="http://schemas.microsoft.com/office/drawing/2014/main" id="{2B6A467B-FA08-F497-9CDD-B03BFB84AFA0}"/>
              </a:ext>
            </a:extLst>
          </p:cNvPr>
          <p:cNvSpPr>
            <a:spLocks noGrp="1"/>
          </p:cNvSpPr>
          <p:nvPr>
            <p:ph type="sldNum" sz="quarter" idx="12"/>
          </p:nvPr>
        </p:nvSpPr>
        <p:spPr>
          <a:xfrm>
            <a:off x="10443110" y="6356350"/>
            <a:ext cx="910690" cy="365125"/>
          </a:xfrm>
        </p:spPr>
        <p:txBody>
          <a:bodyPr vert="horz" lIns="91440" tIns="45720" rIns="91440" bIns="45720" rtlCol="0" anchor="ctr">
            <a:normAutofit/>
          </a:bodyPr>
          <a:lstStyle/>
          <a:p>
            <a:pPr>
              <a:spcAft>
                <a:spcPts val="600"/>
              </a:spcAft>
            </a:pPr>
            <a:fld id="{02B5B9E6-A796-4C62-B6F9-B11F78800EC0}" type="slidenum">
              <a:rPr lang="en-US" smtClean="0"/>
              <a:pPr>
                <a:spcAft>
                  <a:spcPts val="600"/>
                </a:spcAft>
              </a:pPr>
              <a:t>18</a:t>
            </a:fld>
            <a:endParaRPr lang="en-US"/>
          </a:p>
        </p:txBody>
      </p:sp>
      <p:pic>
        <p:nvPicPr>
          <p:cNvPr id="7" name="Picture 6">
            <a:extLst>
              <a:ext uri="{FF2B5EF4-FFF2-40B4-BE49-F238E27FC236}">
                <a16:creationId xmlns:a16="http://schemas.microsoft.com/office/drawing/2014/main" id="{9D24513F-CC28-9C6D-F543-8D08C2F22F01}"/>
              </a:ext>
            </a:extLst>
          </p:cNvPr>
          <p:cNvPicPr>
            <a:picLocks noChangeAspect="1"/>
          </p:cNvPicPr>
          <p:nvPr/>
        </p:nvPicPr>
        <p:blipFill>
          <a:blip r:embed="rId5"/>
          <a:stretch>
            <a:fillRect/>
          </a:stretch>
        </p:blipFill>
        <p:spPr>
          <a:xfrm>
            <a:off x="3042" y="-1"/>
            <a:ext cx="3683847" cy="4297691"/>
          </a:xfrm>
          <a:prstGeom prst="rect">
            <a:avLst/>
          </a:prstGeom>
        </p:spPr>
      </p:pic>
    </p:spTree>
    <p:extLst>
      <p:ext uri="{BB962C8B-B14F-4D97-AF65-F5344CB8AC3E}">
        <p14:creationId xmlns:p14="http://schemas.microsoft.com/office/powerpoint/2010/main" val="21398469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93CA0-6B93-E573-500B-EABEA6EFC8CB}"/>
              </a:ext>
            </a:extLst>
          </p:cNvPr>
          <p:cNvSpPr txBox="1">
            <a:spLocks/>
          </p:cNvSpPr>
          <p:nvPr/>
        </p:nvSpPr>
        <p:spPr>
          <a:xfrm>
            <a:off x="4488000" y="330815"/>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Discussion</a:t>
            </a:r>
            <a:endParaRPr lang="en-IN"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3F591D0E-34D4-EC11-43C4-8DC349187D36}"/>
              </a:ext>
            </a:extLst>
          </p:cNvPr>
          <p:cNvSpPr/>
          <p:nvPr/>
        </p:nvSpPr>
        <p:spPr>
          <a:xfrm>
            <a:off x="1992573" y="1479590"/>
            <a:ext cx="8234631" cy="81323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ln w="0"/>
                <a:solidFill>
                  <a:schemeClr val="tx1"/>
                </a:solidFill>
                <a:effectLst>
                  <a:outerShdw blurRad="38100" dist="19050" dir="2700000" algn="tl" rotWithShape="0">
                    <a:schemeClr val="dk1">
                      <a:alpha val="40000"/>
                    </a:schemeClr>
                  </a:outerShdw>
                </a:effectLst>
              </a:rPr>
              <a:t> </a:t>
            </a: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ONLINE SURVEY ABOUT PEOPLE’S KNOWLEDGE REGARDING MEDICINAL PLANTS </a:t>
            </a:r>
            <a:endParaRPr lang="en-IN"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6613443F-53C4-53D7-286D-FDD3FE80DA90}"/>
              </a:ext>
            </a:extLst>
          </p:cNvPr>
          <p:cNvGrpSpPr/>
          <p:nvPr/>
        </p:nvGrpSpPr>
        <p:grpSpPr>
          <a:xfrm>
            <a:off x="242527" y="3074305"/>
            <a:ext cx="11594285" cy="2981741"/>
            <a:chOff x="242527" y="3074305"/>
            <a:chExt cx="11594285" cy="2981741"/>
          </a:xfrm>
        </p:grpSpPr>
        <p:pic>
          <p:nvPicPr>
            <p:cNvPr id="7" name="Picture 6">
              <a:extLst>
                <a:ext uri="{FF2B5EF4-FFF2-40B4-BE49-F238E27FC236}">
                  <a16:creationId xmlns:a16="http://schemas.microsoft.com/office/drawing/2014/main" id="{C8C5096E-A383-F7CF-4DC5-A621CBA95803}"/>
                </a:ext>
              </a:extLst>
            </p:cNvPr>
            <p:cNvPicPr>
              <a:picLocks noChangeAspect="1"/>
            </p:cNvPicPr>
            <p:nvPr/>
          </p:nvPicPr>
          <p:blipFill>
            <a:blip r:embed="rId2"/>
            <a:stretch>
              <a:fillRect/>
            </a:stretch>
          </p:blipFill>
          <p:spPr>
            <a:xfrm>
              <a:off x="6359855" y="3079069"/>
              <a:ext cx="5476957" cy="2972215"/>
            </a:xfrm>
            <a:prstGeom prst="rect">
              <a:avLst/>
            </a:prstGeom>
          </p:spPr>
        </p:pic>
        <p:pic>
          <p:nvPicPr>
            <p:cNvPr id="9" name="Picture 8">
              <a:extLst>
                <a:ext uri="{FF2B5EF4-FFF2-40B4-BE49-F238E27FC236}">
                  <a16:creationId xmlns:a16="http://schemas.microsoft.com/office/drawing/2014/main" id="{919E3CEC-F007-5994-D7CB-6F8233BB0A9F}"/>
                </a:ext>
              </a:extLst>
            </p:cNvPr>
            <p:cNvPicPr>
              <a:picLocks noChangeAspect="1"/>
            </p:cNvPicPr>
            <p:nvPr/>
          </p:nvPicPr>
          <p:blipFill>
            <a:blip r:embed="rId3"/>
            <a:stretch>
              <a:fillRect/>
            </a:stretch>
          </p:blipFill>
          <p:spPr>
            <a:xfrm>
              <a:off x="242527" y="3074305"/>
              <a:ext cx="5589619" cy="2981741"/>
            </a:xfrm>
            <a:prstGeom prst="rect">
              <a:avLst/>
            </a:prstGeom>
          </p:spPr>
        </p:pic>
      </p:grpSp>
      <p:grpSp>
        <p:nvGrpSpPr>
          <p:cNvPr id="11" name="Group 10">
            <a:extLst>
              <a:ext uri="{FF2B5EF4-FFF2-40B4-BE49-F238E27FC236}">
                <a16:creationId xmlns:a16="http://schemas.microsoft.com/office/drawing/2014/main" id="{40B195C8-4342-0569-7D33-01DF5A5D38F0}"/>
              </a:ext>
            </a:extLst>
          </p:cNvPr>
          <p:cNvGrpSpPr/>
          <p:nvPr/>
        </p:nvGrpSpPr>
        <p:grpSpPr>
          <a:xfrm>
            <a:off x="0" y="-3337"/>
            <a:ext cx="12192000" cy="1933601"/>
            <a:chOff x="0" y="-3336"/>
            <a:chExt cx="9144000" cy="1307562"/>
          </a:xfrm>
        </p:grpSpPr>
        <p:pic>
          <p:nvPicPr>
            <p:cNvPr id="12" name="Picture 11">
              <a:extLst>
                <a:ext uri="{FF2B5EF4-FFF2-40B4-BE49-F238E27FC236}">
                  <a16:creationId xmlns:a16="http://schemas.microsoft.com/office/drawing/2014/main" id="{F6C2BFA5-EC44-7A89-74CB-838D1E70E745}"/>
                </a:ext>
              </a:extLst>
            </p:cNvPr>
            <p:cNvPicPr>
              <a:picLocks noChangeAspect="1"/>
            </p:cNvPicPr>
            <p:nvPr/>
          </p:nvPicPr>
          <p:blipFill>
            <a:blip r:embed="rId4"/>
            <a:stretch>
              <a:fillRect/>
            </a:stretch>
          </p:blipFill>
          <p:spPr>
            <a:xfrm>
              <a:off x="0" y="-3336"/>
              <a:ext cx="1311990" cy="1274197"/>
            </a:xfrm>
            <a:prstGeom prst="rect">
              <a:avLst/>
            </a:prstGeom>
          </p:spPr>
        </p:pic>
        <p:pic>
          <p:nvPicPr>
            <p:cNvPr id="13" name="Picture 12">
              <a:extLst>
                <a:ext uri="{FF2B5EF4-FFF2-40B4-BE49-F238E27FC236}">
                  <a16:creationId xmlns:a16="http://schemas.microsoft.com/office/drawing/2014/main" id="{88A82FED-82C7-C0C6-98D0-6A169810F9B8}"/>
                </a:ext>
              </a:extLst>
            </p:cNvPr>
            <p:cNvPicPr>
              <a:picLocks noChangeAspect="1"/>
            </p:cNvPicPr>
            <p:nvPr/>
          </p:nvPicPr>
          <p:blipFill>
            <a:blip r:embed="rId5"/>
            <a:stretch>
              <a:fillRect/>
            </a:stretch>
          </p:blipFill>
          <p:spPr>
            <a:xfrm>
              <a:off x="7832010" y="30029"/>
              <a:ext cx="1311990" cy="1274197"/>
            </a:xfrm>
            <a:prstGeom prst="rect">
              <a:avLst/>
            </a:prstGeom>
          </p:spPr>
        </p:pic>
      </p:grpSp>
      <p:sp>
        <p:nvSpPr>
          <p:cNvPr id="14" name="Footer Placeholder 13">
            <a:extLst>
              <a:ext uri="{FF2B5EF4-FFF2-40B4-BE49-F238E27FC236}">
                <a16:creationId xmlns:a16="http://schemas.microsoft.com/office/drawing/2014/main" id="{759EE578-6E28-0D1C-6B1C-A15481E75BD3}"/>
              </a:ext>
            </a:extLst>
          </p:cNvPr>
          <p:cNvSpPr>
            <a:spLocks noGrp="1"/>
          </p:cNvSpPr>
          <p:nvPr>
            <p:ph type="ftr" sz="quarter" idx="11"/>
          </p:nvPr>
        </p:nvSpPr>
        <p:spPr/>
        <p:txBody>
          <a:bodyPr/>
          <a:lstStyle/>
          <a:p>
            <a:r>
              <a:rPr lang="en-US"/>
              <a:t>LAKE 2022- STUDYING ABOUT MEDICINAL PLANTS IN OUR SCHOOL GARDEN</a:t>
            </a:r>
          </a:p>
        </p:txBody>
      </p:sp>
      <p:sp>
        <p:nvSpPr>
          <p:cNvPr id="15" name="Slide Number Placeholder 14">
            <a:extLst>
              <a:ext uri="{FF2B5EF4-FFF2-40B4-BE49-F238E27FC236}">
                <a16:creationId xmlns:a16="http://schemas.microsoft.com/office/drawing/2014/main" id="{E411DCCB-F3DE-EE05-3C36-E72F12E95BDF}"/>
              </a:ext>
            </a:extLst>
          </p:cNvPr>
          <p:cNvSpPr>
            <a:spLocks noGrp="1"/>
          </p:cNvSpPr>
          <p:nvPr>
            <p:ph type="sldNum" sz="quarter" idx="12"/>
          </p:nvPr>
        </p:nvSpPr>
        <p:spPr/>
        <p:txBody>
          <a:bodyPr/>
          <a:lstStyle/>
          <a:p>
            <a:fld id="{02B5B9E6-A796-4C62-B6F9-B11F78800EC0}" type="slidenum">
              <a:rPr lang="en-US" smtClean="0"/>
              <a:t>19</a:t>
            </a:fld>
            <a:endParaRPr lang="en-US"/>
          </a:p>
        </p:txBody>
      </p:sp>
    </p:spTree>
    <p:extLst>
      <p:ext uri="{BB962C8B-B14F-4D97-AF65-F5344CB8AC3E}">
        <p14:creationId xmlns:p14="http://schemas.microsoft.com/office/powerpoint/2010/main" val="20253997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9C764-3AAF-6001-0AA8-76BFAEC35B23}"/>
              </a:ext>
            </a:extLst>
          </p:cNvPr>
          <p:cNvSpPr txBox="1">
            <a:spLocks/>
          </p:cNvSpPr>
          <p:nvPr/>
        </p:nvSpPr>
        <p:spPr>
          <a:xfrm>
            <a:off x="3501300" y="238893"/>
            <a:ext cx="7704000" cy="7517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latin typeface="Times New Roman" panose="02020603050405020304" pitchFamily="18" charset="0"/>
                <a:cs typeface="Times New Roman" panose="02020603050405020304" pitchFamily="18" charset="0"/>
              </a:rPr>
              <a:t>INTRODUCTION</a:t>
            </a:r>
            <a:endParaRPr lang="en-IN" sz="40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97C823C-0FEC-6703-2822-4DA13C4CC5A6}"/>
              </a:ext>
            </a:extLst>
          </p:cNvPr>
          <p:cNvSpPr txBox="1"/>
          <p:nvPr/>
        </p:nvSpPr>
        <p:spPr>
          <a:xfrm>
            <a:off x="204537" y="1833317"/>
            <a:ext cx="7507706" cy="4524315"/>
          </a:xfrm>
          <a:prstGeom prst="rect">
            <a:avLst/>
          </a:prstGeom>
          <a:noFill/>
        </p:spPr>
        <p:txBody>
          <a:bodyPr wrap="square" rtlCol="0">
            <a:spAutoFit/>
          </a:bodyPr>
          <a:lstStyle/>
          <a:p>
            <a:pPr marL="285750" indent="-285750">
              <a:buFont typeface="Arial" panose="020B0604020202020204" pitchFamily="34" charset="0"/>
              <a:buChar char="•"/>
            </a:pPr>
            <a:r>
              <a:rPr lang="en-US" sz="2400" i="0" dirty="0">
                <a:effectLst/>
                <a:latin typeface="Times New Roman" panose="02020603050405020304" pitchFamily="18" charset="0"/>
                <a:cs typeface="Times New Roman" panose="02020603050405020304" pitchFamily="18" charset="0"/>
              </a:rPr>
              <a:t>Medicinal plants, also called medicinal herbs, have been discovered and used in </a:t>
            </a:r>
            <a:r>
              <a:rPr lang="en-US" sz="2400" i="0" u="none" strike="noStrike" dirty="0">
                <a:effectLst/>
                <a:latin typeface="Times New Roman" panose="02020603050405020304" pitchFamily="18" charset="0"/>
                <a:cs typeface="Times New Roman" panose="02020603050405020304" pitchFamily="18" charset="0"/>
              </a:rPr>
              <a:t>traditional medicine</a:t>
            </a:r>
            <a:r>
              <a:rPr lang="en-US" sz="2400" i="0" dirty="0">
                <a:effectLst/>
                <a:latin typeface="Times New Roman" panose="02020603050405020304" pitchFamily="18" charset="0"/>
                <a:cs typeface="Times New Roman" panose="02020603050405020304" pitchFamily="18" charset="0"/>
              </a:rPr>
              <a:t> practices since prehistoric times. </a:t>
            </a:r>
            <a:br>
              <a:rPr lang="en-US" sz="2400" i="0" dirty="0">
                <a:effectLst/>
                <a:latin typeface="Times New Roman" panose="02020603050405020304" pitchFamily="18" charset="0"/>
                <a:cs typeface="Times New Roman" panose="02020603050405020304" pitchFamily="18" charset="0"/>
              </a:rPr>
            </a:br>
            <a:endParaRPr lang="en-US" sz="2400" i="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i="0" dirty="0">
                <a:effectLst/>
                <a:latin typeface="Times New Roman" panose="02020603050405020304" pitchFamily="18" charset="0"/>
                <a:cs typeface="Times New Roman" panose="02020603050405020304" pitchFamily="18" charset="0"/>
              </a:rPr>
              <a:t>Medicinal plants are used with the intention of maintaining health, to be administered for a specific condition, in </a:t>
            </a:r>
            <a:r>
              <a:rPr lang="en-US" sz="2400" i="0" u="none" strike="noStrike" dirty="0">
                <a:effectLst/>
                <a:latin typeface="Times New Roman" panose="02020603050405020304" pitchFamily="18" charset="0"/>
                <a:cs typeface="Times New Roman" panose="02020603050405020304" pitchFamily="18" charset="0"/>
              </a:rPr>
              <a:t>modern medicine</a:t>
            </a:r>
            <a:r>
              <a:rPr lang="en-US" sz="2400" i="0" dirty="0">
                <a:effectLst/>
                <a:latin typeface="Times New Roman" panose="02020603050405020304" pitchFamily="18" charset="0"/>
                <a:cs typeface="Times New Roman" panose="02020603050405020304" pitchFamily="18" charset="0"/>
              </a:rPr>
              <a:t> or in </a:t>
            </a:r>
            <a:r>
              <a:rPr lang="en-US" sz="2400" i="0" u="none" strike="noStrike" dirty="0">
                <a:effectLst/>
                <a:latin typeface="Times New Roman" panose="02020603050405020304" pitchFamily="18" charset="0"/>
                <a:cs typeface="Times New Roman" panose="02020603050405020304" pitchFamily="18" charset="0"/>
              </a:rPr>
              <a:t>traditional medicine</a:t>
            </a:r>
            <a:r>
              <a:rPr lang="en-US" sz="2400" i="0" dirty="0">
                <a:effectLst/>
                <a:latin typeface="Times New Roman" panose="02020603050405020304" pitchFamily="18" charset="0"/>
                <a:cs typeface="Times New Roman" panose="02020603050405020304" pitchFamily="18" charset="0"/>
              </a:rPr>
              <a:t>.</a:t>
            </a:r>
            <a:br>
              <a:rPr lang="en-US" sz="2400" i="0" dirty="0">
                <a:effectLst/>
                <a:latin typeface="Times New Roman" panose="02020603050405020304" pitchFamily="18" charset="0"/>
                <a:cs typeface="Times New Roman" panose="02020603050405020304" pitchFamily="18" charset="0"/>
              </a:rPr>
            </a:br>
            <a:endParaRPr lang="en-US" sz="2400" i="0" dirty="0">
              <a:effectLst/>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i="0" dirty="0">
                <a:effectLst/>
                <a:latin typeface="Times New Roman" panose="02020603050405020304" pitchFamily="18" charset="0"/>
                <a:cs typeface="Times New Roman" panose="02020603050405020304" pitchFamily="18" charset="0"/>
              </a:rPr>
              <a:t>Plant medicines can cause adverse effects and even death, whether by side-effects of their active substances, by adulteration or contamination, by overdose, or by inappropriate prescription</a:t>
            </a:r>
            <a:endParaRPr lang="en-US" sz="2400" dirty="0">
              <a:latin typeface="Times New Roman" panose="02020603050405020304" pitchFamily="18" charset="0"/>
              <a:cs typeface="Times New Roman" panose="02020603050405020304" pitchFamily="18" charset="0"/>
            </a:endParaRPr>
          </a:p>
        </p:txBody>
      </p:sp>
      <p:pic>
        <p:nvPicPr>
          <p:cNvPr id="1026" name="Picture 2" descr="Local Medicinal Plants - Teresa Wolfe - Food Scientist">
            <a:extLst>
              <a:ext uri="{FF2B5EF4-FFF2-40B4-BE49-F238E27FC236}">
                <a16:creationId xmlns:a16="http://schemas.microsoft.com/office/drawing/2014/main" id="{8C7E2FF0-2D9C-70DF-1965-B6E3EB60D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079" y="1996506"/>
            <a:ext cx="4262071" cy="4197936"/>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A43BE38-5F1D-B07D-FA5B-8653B1AB5290}"/>
              </a:ext>
            </a:extLst>
          </p:cNvPr>
          <p:cNvGrpSpPr/>
          <p:nvPr/>
        </p:nvGrpSpPr>
        <p:grpSpPr>
          <a:xfrm>
            <a:off x="0" y="-3337"/>
            <a:ext cx="12192000" cy="1933601"/>
            <a:chOff x="0" y="-3336"/>
            <a:chExt cx="9144000" cy="1307562"/>
          </a:xfrm>
        </p:grpSpPr>
        <p:pic>
          <p:nvPicPr>
            <p:cNvPr id="7" name="Picture 6">
              <a:extLst>
                <a:ext uri="{FF2B5EF4-FFF2-40B4-BE49-F238E27FC236}">
                  <a16:creationId xmlns:a16="http://schemas.microsoft.com/office/drawing/2014/main" id="{3FEF1E8C-EDA1-1715-7FE1-2A0C4B0EE1F5}"/>
                </a:ext>
              </a:extLst>
            </p:cNvPr>
            <p:cNvPicPr>
              <a:picLocks noChangeAspect="1"/>
            </p:cNvPicPr>
            <p:nvPr/>
          </p:nvPicPr>
          <p:blipFill>
            <a:blip r:embed="rId3"/>
            <a:stretch>
              <a:fillRect/>
            </a:stretch>
          </p:blipFill>
          <p:spPr>
            <a:xfrm>
              <a:off x="0" y="-3336"/>
              <a:ext cx="1311990" cy="1274197"/>
            </a:xfrm>
            <a:prstGeom prst="rect">
              <a:avLst/>
            </a:prstGeom>
          </p:spPr>
        </p:pic>
        <p:pic>
          <p:nvPicPr>
            <p:cNvPr id="8" name="Picture 7">
              <a:extLst>
                <a:ext uri="{FF2B5EF4-FFF2-40B4-BE49-F238E27FC236}">
                  <a16:creationId xmlns:a16="http://schemas.microsoft.com/office/drawing/2014/main" id="{ED9A15BB-C0AC-D7B7-5E92-0D1870279E69}"/>
                </a:ext>
              </a:extLst>
            </p:cNvPr>
            <p:cNvPicPr>
              <a:picLocks noChangeAspect="1"/>
            </p:cNvPicPr>
            <p:nvPr/>
          </p:nvPicPr>
          <p:blipFill>
            <a:blip r:embed="rId4"/>
            <a:stretch>
              <a:fillRect/>
            </a:stretch>
          </p:blipFill>
          <p:spPr>
            <a:xfrm>
              <a:off x="7832010" y="30029"/>
              <a:ext cx="1311990" cy="1274197"/>
            </a:xfrm>
            <a:prstGeom prst="rect">
              <a:avLst/>
            </a:prstGeom>
          </p:spPr>
        </p:pic>
      </p:grpSp>
      <p:sp>
        <p:nvSpPr>
          <p:cNvPr id="9" name="Footer Placeholder 8">
            <a:extLst>
              <a:ext uri="{FF2B5EF4-FFF2-40B4-BE49-F238E27FC236}">
                <a16:creationId xmlns:a16="http://schemas.microsoft.com/office/drawing/2014/main" id="{5B4C9A3E-C6D8-AE66-6FD0-7A3C5DDB6A30}"/>
              </a:ext>
            </a:extLst>
          </p:cNvPr>
          <p:cNvSpPr>
            <a:spLocks noGrp="1"/>
          </p:cNvSpPr>
          <p:nvPr>
            <p:ph type="ftr" sz="quarter" idx="11"/>
          </p:nvPr>
        </p:nvSpPr>
        <p:spPr/>
        <p:txBody>
          <a:bodyPr/>
          <a:lstStyle/>
          <a:p>
            <a:r>
              <a:rPr lang="en-US"/>
              <a:t>LAKE 2022- STUDYING ABOUT MEDICINAL PLANTS IN OUR SCHOOL GARDEN</a:t>
            </a:r>
          </a:p>
        </p:txBody>
      </p:sp>
      <p:sp>
        <p:nvSpPr>
          <p:cNvPr id="10" name="Slide Number Placeholder 9">
            <a:extLst>
              <a:ext uri="{FF2B5EF4-FFF2-40B4-BE49-F238E27FC236}">
                <a16:creationId xmlns:a16="http://schemas.microsoft.com/office/drawing/2014/main" id="{68D596FC-D752-B1EC-2E6C-80B8CCDCADCC}"/>
              </a:ext>
            </a:extLst>
          </p:cNvPr>
          <p:cNvSpPr>
            <a:spLocks noGrp="1"/>
          </p:cNvSpPr>
          <p:nvPr>
            <p:ph type="sldNum" sz="quarter" idx="12"/>
          </p:nvPr>
        </p:nvSpPr>
        <p:spPr/>
        <p:txBody>
          <a:bodyPr/>
          <a:lstStyle/>
          <a:p>
            <a:fld id="{02B5B9E6-A796-4C62-B6F9-B11F78800EC0}" type="slidenum">
              <a:rPr lang="en-US" smtClean="0"/>
              <a:t>2</a:t>
            </a:fld>
            <a:endParaRPr lang="en-US"/>
          </a:p>
        </p:txBody>
      </p:sp>
    </p:spTree>
    <p:extLst>
      <p:ext uri="{BB962C8B-B14F-4D97-AF65-F5344CB8AC3E}">
        <p14:creationId xmlns:p14="http://schemas.microsoft.com/office/powerpoint/2010/main" val="544821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E1E8F-490D-123A-E242-FB4788B4BBBB}"/>
              </a:ext>
            </a:extLst>
          </p:cNvPr>
          <p:cNvSpPr txBox="1">
            <a:spLocks/>
          </p:cNvSpPr>
          <p:nvPr/>
        </p:nvSpPr>
        <p:spPr>
          <a:xfrm>
            <a:off x="4909863" y="175061"/>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Discussion</a:t>
            </a:r>
            <a:r>
              <a:rPr lang="en-US" dirty="0">
                <a:latin typeface="Times New Roman" panose="02020603050405020304" pitchFamily="18" charset="0"/>
                <a:cs typeface="Times New Roman" panose="02020603050405020304" pitchFamily="18" charset="0"/>
              </a:rPr>
              <a:t> </a:t>
            </a:r>
            <a:endParaRPr lang="en-IN" dirty="0">
              <a:latin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4C71DCCF-5D03-E7D9-9AC7-E34DE7D85944}"/>
              </a:ext>
            </a:extLst>
          </p:cNvPr>
          <p:cNvSpPr/>
          <p:nvPr/>
        </p:nvSpPr>
        <p:spPr>
          <a:xfrm>
            <a:off x="2453186" y="1252005"/>
            <a:ext cx="7704000" cy="109133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OFFLINE SURVEY ABOUT HOW PEOPLE USE THE MEDICINAL BENEFITS OF PLANTS IN THEIR DAILY LIFE </a:t>
            </a:r>
            <a:endParaRPr lang="en-IN" sz="2400" b="1" dirty="0">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B379E179-F1DC-DD0C-31B9-C22C75A3F25A}"/>
              </a:ext>
            </a:extLst>
          </p:cNvPr>
          <p:cNvSpPr/>
          <p:nvPr/>
        </p:nvSpPr>
        <p:spPr>
          <a:xfrm>
            <a:off x="395786" y="3429000"/>
            <a:ext cx="4114800" cy="2016718"/>
          </a:xfrm>
          <a:prstGeom prst="roundRect">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dirty="0">
                <a:latin typeface="Times New Roman" panose="02020603050405020304" pitchFamily="18" charset="0"/>
                <a:cs typeface="Times New Roman" panose="02020603050405020304" pitchFamily="18" charset="0"/>
              </a:rPr>
              <a:t>DID YOU KNOW?</a:t>
            </a:r>
          </a:p>
          <a:p>
            <a:pPr algn="ctr"/>
            <a:r>
              <a:rPr lang="en-US" b="1" i="1" dirty="0">
                <a:latin typeface="Times New Roman" panose="02020603050405020304" pitchFamily="18" charset="0"/>
                <a:cs typeface="Times New Roman" panose="02020603050405020304" pitchFamily="18" charset="0"/>
              </a:rPr>
              <a:t>Coffee decoction Hibiscus leaves European gooseberry+ Acacia concinna(shikakai) hair mask is used to get strong and healthy hair </a:t>
            </a:r>
            <a:endParaRPr lang="en-IN" b="1" i="1"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B01CCCB7-DF06-16E3-64B6-C20A16BCB743}"/>
              </a:ext>
            </a:extLst>
          </p:cNvPr>
          <p:cNvPicPr>
            <a:picLocks noChangeAspect="1"/>
          </p:cNvPicPr>
          <p:nvPr/>
        </p:nvPicPr>
        <p:blipFill>
          <a:blip r:embed="rId2"/>
          <a:stretch>
            <a:fillRect/>
          </a:stretch>
        </p:blipFill>
        <p:spPr>
          <a:xfrm>
            <a:off x="7806520" y="2604851"/>
            <a:ext cx="3051696" cy="3971498"/>
          </a:xfrm>
          <a:prstGeom prst="rect">
            <a:avLst/>
          </a:prstGeom>
        </p:spPr>
      </p:pic>
      <p:grpSp>
        <p:nvGrpSpPr>
          <p:cNvPr id="7" name="Group 6">
            <a:extLst>
              <a:ext uri="{FF2B5EF4-FFF2-40B4-BE49-F238E27FC236}">
                <a16:creationId xmlns:a16="http://schemas.microsoft.com/office/drawing/2014/main" id="{AF10C683-1B89-CF9A-2409-A653CF2A5E24}"/>
              </a:ext>
            </a:extLst>
          </p:cNvPr>
          <p:cNvGrpSpPr/>
          <p:nvPr/>
        </p:nvGrpSpPr>
        <p:grpSpPr>
          <a:xfrm>
            <a:off x="0" y="-3337"/>
            <a:ext cx="12192000" cy="1933601"/>
            <a:chOff x="0" y="-3336"/>
            <a:chExt cx="9144000" cy="1307562"/>
          </a:xfrm>
        </p:grpSpPr>
        <p:pic>
          <p:nvPicPr>
            <p:cNvPr id="8" name="Picture 7">
              <a:extLst>
                <a:ext uri="{FF2B5EF4-FFF2-40B4-BE49-F238E27FC236}">
                  <a16:creationId xmlns:a16="http://schemas.microsoft.com/office/drawing/2014/main" id="{1AD668A1-C8E9-1B46-FFAB-7072B44B6721}"/>
                </a:ext>
              </a:extLst>
            </p:cNvPr>
            <p:cNvPicPr>
              <a:picLocks noChangeAspect="1"/>
            </p:cNvPicPr>
            <p:nvPr/>
          </p:nvPicPr>
          <p:blipFill>
            <a:blip r:embed="rId3"/>
            <a:stretch>
              <a:fillRect/>
            </a:stretch>
          </p:blipFill>
          <p:spPr>
            <a:xfrm>
              <a:off x="0" y="-3336"/>
              <a:ext cx="1311990" cy="1274197"/>
            </a:xfrm>
            <a:prstGeom prst="rect">
              <a:avLst/>
            </a:prstGeom>
          </p:spPr>
        </p:pic>
        <p:pic>
          <p:nvPicPr>
            <p:cNvPr id="9" name="Picture 8">
              <a:extLst>
                <a:ext uri="{FF2B5EF4-FFF2-40B4-BE49-F238E27FC236}">
                  <a16:creationId xmlns:a16="http://schemas.microsoft.com/office/drawing/2014/main" id="{AD290015-4718-C6CC-61E2-AED43014447A}"/>
                </a:ext>
              </a:extLst>
            </p:cNvPr>
            <p:cNvPicPr>
              <a:picLocks noChangeAspect="1"/>
            </p:cNvPicPr>
            <p:nvPr/>
          </p:nvPicPr>
          <p:blipFill>
            <a:blip r:embed="rId4"/>
            <a:stretch>
              <a:fillRect/>
            </a:stretch>
          </p:blipFill>
          <p:spPr>
            <a:xfrm>
              <a:off x="7832010" y="30029"/>
              <a:ext cx="1311990" cy="1274197"/>
            </a:xfrm>
            <a:prstGeom prst="rect">
              <a:avLst/>
            </a:prstGeom>
          </p:spPr>
        </p:pic>
      </p:grpSp>
      <p:sp>
        <p:nvSpPr>
          <p:cNvPr id="10" name="Footer Placeholder 9">
            <a:extLst>
              <a:ext uri="{FF2B5EF4-FFF2-40B4-BE49-F238E27FC236}">
                <a16:creationId xmlns:a16="http://schemas.microsoft.com/office/drawing/2014/main" id="{92850D31-1B16-EB0C-EFD3-8B36767243E5}"/>
              </a:ext>
            </a:extLst>
          </p:cNvPr>
          <p:cNvSpPr>
            <a:spLocks noGrp="1"/>
          </p:cNvSpPr>
          <p:nvPr>
            <p:ph type="ftr" sz="quarter" idx="11"/>
          </p:nvPr>
        </p:nvSpPr>
        <p:spPr>
          <a:xfrm>
            <a:off x="3581401" y="6393787"/>
            <a:ext cx="4114800" cy="365125"/>
          </a:xfrm>
        </p:spPr>
        <p:txBody>
          <a:bodyPr/>
          <a:lstStyle/>
          <a:p>
            <a:r>
              <a:rPr lang="en-US" dirty="0"/>
              <a:t>LAKE 2022- STUDYING ABOUT MEDICINAL PLANTS IN OUR SCHOOL GARDEN</a:t>
            </a:r>
          </a:p>
        </p:txBody>
      </p:sp>
      <p:sp>
        <p:nvSpPr>
          <p:cNvPr id="11" name="Slide Number Placeholder 10">
            <a:extLst>
              <a:ext uri="{FF2B5EF4-FFF2-40B4-BE49-F238E27FC236}">
                <a16:creationId xmlns:a16="http://schemas.microsoft.com/office/drawing/2014/main" id="{1E2A87AE-75CF-C526-BF5F-692A4F8DFA24}"/>
              </a:ext>
            </a:extLst>
          </p:cNvPr>
          <p:cNvSpPr>
            <a:spLocks noGrp="1"/>
          </p:cNvSpPr>
          <p:nvPr>
            <p:ph type="sldNum" sz="quarter" idx="12"/>
          </p:nvPr>
        </p:nvSpPr>
        <p:spPr/>
        <p:txBody>
          <a:bodyPr/>
          <a:lstStyle/>
          <a:p>
            <a:fld id="{02B5B9E6-A796-4C62-B6F9-B11F78800EC0}" type="slidenum">
              <a:rPr lang="en-US" smtClean="0"/>
              <a:t>20</a:t>
            </a:fld>
            <a:endParaRPr lang="en-US"/>
          </a:p>
        </p:txBody>
      </p:sp>
    </p:spTree>
    <p:extLst>
      <p:ext uri="{BB962C8B-B14F-4D97-AF65-F5344CB8AC3E}">
        <p14:creationId xmlns:p14="http://schemas.microsoft.com/office/powerpoint/2010/main" val="10920230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FFEA1-2132-674E-3918-B69EB27E5542}"/>
              </a:ext>
            </a:extLst>
          </p:cNvPr>
          <p:cNvSpPr txBox="1">
            <a:spLocks/>
          </p:cNvSpPr>
          <p:nvPr/>
        </p:nvSpPr>
        <p:spPr>
          <a:xfrm>
            <a:off x="3599677" y="554207"/>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latin typeface="Times New Roman" panose="02020603050405020304" pitchFamily="18" charset="0"/>
                <a:cs typeface="Times New Roman" panose="02020603050405020304" pitchFamily="18" charset="0"/>
              </a:rPr>
              <a:t>Recommendations</a:t>
            </a:r>
            <a:r>
              <a:rPr lang="en-IN" dirty="0">
                <a:latin typeface="Times New Roman" panose="02020603050405020304" pitchFamily="18" charset="0"/>
                <a:cs typeface="Times New Roman" panose="02020603050405020304" pitchFamily="18" charset="0"/>
              </a:rPr>
              <a:t> </a:t>
            </a:r>
          </a:p>
        </p:txBody>
      </p:sp>
      <p:grpSp>
        <p:nvGrpSpPr>
          <p:cNvPr id="3" name="Group 2">
            <a:extLst>
              <a:ext uri="{FF2B5EF4-FFF2-40B4-BE49-F238E27FC236}">
                <a16:creationId xmlns:a16="http://schemas.microsoft.com/office/drawing/2014/main" id="{5C69D144-B40C-DF62-AADA-154B28BA5A87}"/>
              </a:ext>
            </a:extLst>
          </p:cNvPr>
          <p:cNvGrpSpPr/>
          <p:nvPr/>
        </p:nvGrpSpPr>
        <p:grpSpPr>
          <a:xfrm>
            <a:off x="0" y="160106"/>
            <a:ext cx="12192000" cy="1933601"/>
            <a:chOff x="0" y="-3336"/>
            <a:chExt cx="9144000" cy="1307562"/>
          </a:xfrm>
        </p:grpSpPr>
        <p:pic>
          <p:nvPicPr>
            <p:cNvPr id="4" name="Picture 3">
              <a:extLst>
                <a:ext uri="{FF2B5EF4-FFF2-40B4-BE49-F238E27FC236}">
                  <a16:creationId xmlns:a16="http://schemas.microsoft.com/office/drawing/2014/main" id="{E0150AA4-D439-E6F6-E7E9-59B7B335C110}"/>
                </a:ext>
              </a:extLst>
            </p:cNvPr>
            <p:cNvPicPr>
              <a:picLocks noChangeAspect="1"/>
            </p:cNvPicPr>
            <p:nvPr/>
          </p:nvPicPr>
          <p:blipFill>
            <a:blip r:embed="rId2"/>
            <a:stretch>
              <a:fillRect/>
            </a:stretch>
          </p:blipFill>
          <p:spPr>
            <a:xfrm>
              <a:off x="0" y="-3336"/>
              <a:ext cx="1311990" cy="1274197"/>
            </a:xfrm>
            <a:prstGeom prst="rect">
              <a:avLst/>
            </a:prstGeom>
          </p:spPr>
        </p:pic>
        <p:pic>
          <p:nvPicPr>
            <p:cNvPr id="5" name="Picture 4">
              <a:extLst>
                <a:ext uri="{FF2B5EF4-FFF2-40B4-BE49-F238E27FC236}">
                  <a16:creationId xmlns:a16="http://schemas.microsoft.com/office/drawing/2014/main" id="{22381996-8266-509E-37CD-45BF0D29091E}"/>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6" name="Footer Placeholder 5">
            <a:extLst>
              <a:ext uri="{FF2B5EF4-FFF2-40B4-BE49-F238E27FC236}">
                <a16:creationId xmlns:a16="http://schemas.microsoft.com/office/drawing/2014/main" id="{DF58C948-7038-6376-5628-170DA0997661}"/>
              </a:ext>
            </a:extLst>
          </p:cNvPr>
          <p:cNvSpPr>
            <a:spLocks noGrp="1"/>
          </p:cNvSpPr>
          <p:nvPr>
            <p:ph type="ftr" sz="quarter" idx="11"/>
          </p:nvPr>
        </p:nvSpPr>
        <p:spPr/>
        <p:txBody>
          <a:bodyPr/>
          <a:lstStyle/>
          <a:p>
            <a:r>
              <a:rPr lang="en-US"/>
              <a:t>LAKE 2022- STUDYING ABOUT MEDICINAL PLANTS IN OUR SCHOOL GARDEN</a:t>
            </a:r>
          </a:p>
        </p:txBody>
      </p:sp>
      <p:sp>
        <p:nvSpPr>
          <p:cNvPr id="7" name="Slide Number Placeholder 6">
            <a:extLst>
              <a:ext uri="{FF2B5EF4-FFF2-40B4-BE49-F238E27FC236}">
                <a16:creationId xmlns:a16="http://schemas.microsoft.com/office/drawing/2014/main" id="{87F9B837-E5DC-4079-4843-AF38ACE4AD44}"/>
              </a:ext>
            </a:extLst>
          </p:cNvPr>
          <p:cNvSpPr>
            <a:spLocks noGrp="1"/>
          </p:cNvSpPr>
          <p:nvPr>
            <p:ph type="sldNum" sz="quarter" idx="12"/>
          </p:nvPr>
        </p:nvSpPr>
        <p:spPr/>
        <p:txBody>
          <a:bodyPr/>
          <a:lstStyle/>
          <a:p>
            <a:fld id="{02B5B9E6-A796-4C62-B6F9-B11F78800EC0}" type="slidenum">
              <a:rPr lang="en-US" smtClean="0"/>
              <a:t>21</a:t>
            </a:fld>
            <a:endParaRPr lang="en-US"/>
          </a:p>
        </p:txBody>
      </p:sp>
      <p:sp>
        <p:nvSpPr>
          <p:cNvPr id="8" name="TextBox 7">
            <a:extLst>
              <a:ext uri="{FF2B5EF4-FFF2-40B4-BE49-F238E27FC236}">
                <a16:creationId xmlns:a16="http://schemas.microsoft.com/office/drawing/2014/main" id="{403928A4-D42B-2636-F2D6-E6625E84F8CF}"/>
              </a:ext>
            </a:extLst>
          </p:cNvPr>
          <p:cNvSpPr txBox="1"/>
          <p:nvPr/>
        </p:nvSpPr>
        <p:spPr>
          <a:xfrm>
            <a:off x="203200" y="2418080"/>
            <a:ext cx="11501120" cy="3539430"/>
          </a:xfrm>
          <a:prstGeom prst="rect">
            <a:avLst/>
          </a:prstGeom>
          <a:noFill/>
        </p:spPr>
        <p:txBody>
          <a:bodyPr wrap="square" rtlCol="0">
            <a:spAutoFit/>
          </a:bodyPr>
          <a:lstStyle/>
          <a:p>
            <a:r>
              <a:rPr lang="en-IN" sz="2800" dirty="0">
                <a:latin typeface="Times New Roman'"/>
              </a:rPr>
              <a:t>“It was a vey good initiative taken by our school students. You can present about it in the science exhibition and all the teachers would surely buy it”- Principal Mam</a:t>
            </a:r>
          </a:p>
          <a:p>
            <a:r>
              <a:rPr lang="en-IN" sz="2800" dirty="0">
                <a:latin typeface="Times New Roman'"/>
              </a:rPr>
              <a:t>“Nithya and </a:t>
            </a:r>
            <a:r>
              <a:rPr lang="en-IN" sz="2800" dirty="0" err="1">
                <a:latin typeface="Times New Roman'"/>
              </a:rPr>
              <a:t>Tanushree</a:t>
            </a:r>
            <a:r>
              <a:rPr lang="en-IN" sz="2800" dirty="0">
                <a:latin typeface="Times New Roman'"/>
              </a:rPr>
              <a:t> are very enthusiastic students . They are keen observers. They are very talented a would love to learn more about nature”-</a:t>
            </a:r>
            <a:r>
              <a:rPr lang="en-IN" sz="2800" dirty="0" err="1">
                <a:latin typeface="Times New Roman'"/>
              </a:rPr>
              <a:t>Ms.Chitralekha</a:t>
            </a:r>
            <a:r>
              <a:rPr lang="en-IN" sz="2800" dirty="0">
                <a:latin typeface="Times New Roman'"/>
              </a:rPr>
              <a:t> C</a:t>
            </a:r>
          </a:p>
          <a:p>
            <a:r>
              <a:rPr lang="en-IN" sz="2800" dirty="0">
                <a:latin typeface="Times New Roman'"/>
              </a:rPr>
              <a:t>“It is a very good initiative  that you have taken part in this project and learned so much”-</a:t>
            </a:r>
            <a:r>
              <a:rPr lang="en-IN" sz="2800" dirty="0" err="1">
                <a:latin typeface="Times New Roman'"/>
              </a:rPr>
              <a:t>Ms.P.Himabindu</a:t>
            </a:r>
            <a:r>
              <a:rPr lang="en-IN" sz="2800" dirty="0">
                <a:latin typeface="Times New Roman'"/>
              </a:rPr>
              <a:t> </a:t>
            </a:r>
          </a:p>
        </p:txBody>
      </p:sp>
    </p:spTree>
    <p:extLst>
      <p:ext uri="{BB962C8B-B14F-4D97-AF65-F5344CB8AC3E}">
        <p14:creationId xmlns:p14="http://schemas.microsoft.com/office/powerpoint/2010/main" val="780637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E2B55-8015-40DE-A835-F073FC4ACF19}"/>
              </a:ext>
            </a:extLst>
          </p:cNvPr>
          <p:cNvSpPr txBox="1">
            <a:spLocks/>
          </p:cNvSpPr>
          <p:nvPr/>
        </p:nvSpPr>
        <p:spPr>
          <a:xfrm>
            <a:off x="4213827" y="338762"/>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Conclusion</a:t>
            </a:r>
            <a:endParaRPr lang="en-IN"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FDCCE44-AFF9-DD20-4AA2-7D352F1145E5}"/>
              </a:ext>
            </a:extLst>
          </p:cNvPr>
          <p:cNvSpPr txBox="1"/>
          <p:nvPr/>
        </p:nvSpPr>
        <p:spPr>
          <a:xfrm>
            <a:off x="650543" y="2181349"/>
            <a:ext cx="10890914" cy="3046988"/>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After conducting many surveys and learning about the  medicinal benefits of plants, we understood that people have very little knowledge including us before we took on with this project. Hence, to increase the knowledge that people have about medicinal plants and their benefits we have created a website where people can shop natural , chemical free, homemade items..</a:t>
            </a:r>
          </a:p>
          <a:p>
            <a:r>
              <a:rPr lang="en-US" sz="2400" i="1" dirty="0">
                <a:latin typeface="Times New Roman" panose="02020603050405020304" pitchFamily="18" charset="0"/>
                <a:cs typeface="Times New Roman" panose="02020603050405020304" pitchFamily="18" charset="0"/>
              </a:rPr>
              <a:t>It was a beautiful experience to understand the magnificence of nature and learn about the wonders of it . We hope that you also felt the same while going through our presentation.</a:t>
            </a:r>
            <a:endParaRPr lang="en-IN" sz="2400" i="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ADC59D60-D38E-1B6A-E221-8E55E2BAD230}"/>
              </a:ext>
            </a:extLst>
          </p:cNvPr>
          <p:cNvSpPr/>
          <p:nvPr/>
        </p:nvSpPr>
        <p:spPr>
          <a:xfrm>
            <a:off x="699367" y="5709779"/>
            <a:ext cx="11218460" cy="5727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800" dirty="0">
                <a:latin typeface="Times New Roman" panose="02020603050405020304" pitchFamily="18" charset="0"/>
                <a:cs typeface="Times New Roman" panose="02020603050405020304" pitchFamily="18" charset="0"/>
              </a:rPr>
              <a:t>Our Website link -https://nithyabalasubraman8.wixsite.com/my-site-1 </a:t>
            </a:r>
            <a:endParaRPr lang="en-IN" sz="2800"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C2A444B5-0075-6100-3512-239BA3E62A5B}"/>
              </a:ext>
            </a:extLst>
          </p:cNvPr>
          <p:cNvGrpSpPr/>
          <p:nvPr/>
        </p:nvGrpSpPr>
        <p:grpSpPr>
          <a:xfrm>
            <a:off x="0" y="-3337"/>
            <a:ext cx="12192000" cy="1933601"/>
            <a:chOff x="0" y="-3336"/>
            <a:chExt cx="9144000" cy="1307562"/>
          </a:xfrm>
        </p:grpSpPr>
        <p:pic>
          <p:nvPicPr>
            <p:cNvPr id="6" name="Picture 5">
              <a:extLst>
                <a:ext uri="{FF2B5EF4-FFF2-40B4-BE49-F238E27FC236}">
                  <a16:creationId xmlns:a16="http://schemas.microsoft.com/office/drawing/2014/main" id="{22A79F8B-3910-EB6A-58EF-72B6944AB534}"/>
                </a:ext>
              </a:extLst>
            </p:cNvPr>
            <p:cNvPicPr>
              <a:picLocks noChangeAspect="1"/>
            </p:cNvPicPr>
            <p:nvPr/>
          </p:nvPicPr>
          <p:blipFill>
            <a:blip r:embed="rId2"/>
            <a:stretch>
              <a:fillRect/>
            </a:stretch>
          </p:blipFill>
          <p:spPr>
            <a:xfrm>
              <a:off x="0" y="-3336"/>
              <a:ext cx="1311990" cy="1274197"/>
            </a:xfrm>
            <a:prstGeom prst="rect">
              <a:avLst/>
            </a:prstGeom>
          </p:spPr>
        </p:pic>
        <p:pic>
          <p:nvPicPr>
            <p:cNvPr id="7" name="Picture 6">
              <a:extLst>
                <a:ext uri="{FF2B5EF4-FFF2-40B4-BE49-F238E27FC236}">
                  <a16:creationId xmlns:a16="http://schemas.microsoft.com/office/drawing/2014/main" id="{C3296D19-4F89-F6EC-107F-94DB702C78AD}"/>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8" name="Footer Placeholder 7">
            <a:extLst>
              <a:ext uri="{FF2B5EF4-FFF2-40B4-BE49-F238E27FC236}">
                <a16:creationId xmlns:a16="http://schemas.microsoft.com/office/drawing/2014/main" id="{0B00297C-0F1F-0FB5-DC02-4DB7C13AD092}"/>
              </a:ext>
            </a:extLst>
          </p:cNvPr>
          <p:cNvSpPr>
            <a:spLocks noGrp="1"/>
          </p:cNvSpPr>
          <p:nvPr>
            <p:ph type="ftr" sz="quarter" idx="11"/>
          </p:nvPr>
        </p:nvSpPr>
        <p:spPr/>
        <p:txBody>
          <a:bodyPr/>
          <a:lstStyle/>
          <a:p>
            <a:r>
              <a:rPr lang="en-US"/>
              <a:t>LAKE 2022- STUDYING ABOUT MEDICINAL PLANTS IN OUR SCHOOL GARDEN</a:t>
            </a:r>
          </a:p>
        </p:txBody>
      </p:sp>
      <p:sp>
        <p:nvSpPr>
          <p:cNvPr id="9" name="Slide Number Placeholder 8">
            <a:extLst>
              <a:ext uri="{FF2B5EF4-FFF2-40B4-BE49-F238E27FC236}">
                <a16:creationId xmlns:a16="http://schemas.microsoft.com/office/drawing/2014/main" id="{221B0D1B-625D-668B-C629-6EB580862341}"/>
              </a:ext>
            </a:extLst>
          </p:cNvPr>
          <p:cNvSpPr>
            <a:spLocks noGrp="1"/>
          </p:cNvSpPr>
          <p:nvPr>
            <p:ph type="sldNum" sz="quarter" idx="12"/>
          </p:nvPr>
        </p:nvSpPr>
        <p:spPr/>
        <p:txBody>
          <a:bodyPr/>
          <a:lstStyle/>
          <a:p>
            <a:fld id="{02B5B9E6-A796-4C62-B6F9-B11F78800EC0}" type="slidenum">
              <a:rPr lang="en-US" smtClean="0"/>
              <a:t>22</a:t>
            </a:fld>
            <a:endParaRPr lang="en-US"/>
          </a:p>
        </p:txBody>
      </p:sp>
    </p:spTree>
    <p:extLst>
      <p:ext uri="{BB962C8B-B14F-4D97-AF65-F5344CB8AC3E}">
        <p14:creationId xmlns:p14="http://schemas.microsoft.com/office/powerpoint/2010/main" val="1242118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87EF-BB5F-BC13-35EF-536FDBB6C75A}"/>
              </a:ext>
            </a:extLst>
          </p:cNvPr>
          <p:cNvSpPr txBox="1">
            <a:spLocks/>
          </p:cNvSpPr>
          <p:nvPr/>
        </p:nvSpPr>
        <p:spPr>
          <a:xfrm>
            <a:off x="4118292" y="444277"/>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Acknowledgements</a:t>
            </a:r>
            <a:endParaRPr lang="en-IN"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1D9A8296-2043-405F-072D-C5441D790765}"/>
              </a:ext>
            </a:extLst>
          </p:cNvPr>
          <p:cNvSpPr txBox="1"/>
          <p:nvPr/>
        </p:nvSpPr>
        <p:spPr>
          <a:xfrm>
            <a:off x="493594" y="2160509"/>
            <a:ext cx="11204812" cy="452431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We thank our</a:t>
            </a:r>
            <a:r>
              <a:rPr lang="en-US" sz="2400" dirty="0">
                <a:latin typeface="Times New Roman" panose="02020603050405020304" pitchFamily="18" charset="0"/>
                <a:cs typeface="Times New Roman" panose="02020603050405020304" pitchFamily="18" charset="0"/>
              </a:rPr>
              <a:t>:</a:t>
            </a:r>
            <a:br>
              <a:rPr lang="en-US" sz="2400" dirty="0">
                <a:latin typeface="Times New Roman" panose="02020603050405020304" pitchFamily="18" charset="0"/>
                <a:cs typeface="Times New Roman" panose="02020603050405020304" pitchFamily="18" charset="0"/>
              </a:rPr>
            </a:b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Academic Director – S.A Nair</a:t>
            </a:r>
          </a:p>
          <a:p>
            <a:r>
              <a:rPr lang="en-US" sz="2400" dirty="0">
                <a:latin typeface="Times New Roman" panose="02020603050405020304" pitchFamily="18" charset="0"/>
                <a:cs typeface="Times New Roman" panose="02020603050405020304" pitchFamily="18" charset="0"/>
              </a:rPr>
              <a:t> Principal- Smt. </a:t>
            </a:r>
            <a:r>
              <a:rPr lang="en-US" sz="2400" dirty="0" err="1">
                <a:latin typeface="Times New Roman" panose="02020603050405020304" pitchFamily="18" charset="0"/>
                <a:cs typeface="Times New Roman" panose="02020603050405020304" pitchFamily="18" charset="0"/>
              </a:rPr>
              <a:t>Sreekala</a:t>
            </a:r>
            <a:r>
              <a:rPr lang="en-US" sz="2400" dirty="0">
                <a:latin typeface="Times New Roman" panose="02020603050405020304" pitchFamily="18" charset="0"/>
                <a:cs typeface="Times New Roman" panose="02020603050405020304" pitchFamily="18" charset="0"/>
              </a:rPr>
              <a:t> G Kumar</a:t>
            </a:r>
          </a:p>
          <a:p>
            <a:r>
              <a:rPr lang="en-US" sz="2400" dirty="0">
                <a:latin typeface="Times New Roman" panose="02020603050405020304" pitchFamily="18" charset="0"/>
                <a:cs typeface="Times New Roman" panose="02020603050405020304" pitchFamily="18" charset="0"/>
              </a:rPr>
              <a:t>Vice- Principal- </a:t>
            </a:r>
            <a:r>
              <a:rPr lang="en-US" sz="2400" dirty="0" err="1">
                <a:latin typeface="Times New Roman" panose="02020603050405020304" pitchFamily="18" charset="0"/>
                <a:cs typeface="Times New Roman" panose="02020603050405020304" pitchFamily="18" charset="0"/>
              </a:rPr>
              <a:t>Smt.Savita</a:t>
            </a:r>
            <a:r>
              <a:rPr lang="en-US" sz="2400" dirty="0">
                <a:latin typeface="Times New Roman" panose="02020603050405020304" pitchFamily="18" charset="0"/>
                <a:cs typeface="Times New Roman" panose="02020603050405020304" pitchFamily="18" charset="0"/>
              </a:rPr>
              <a:t> Suvarna</a:t>
            </a:r>
          </a:p>
          <a:p>
            <a:r>
              <a:rPr lang="en-US" sz="2400" dirty="0">
                <a:latin typeface="Times New Roman" panose="02020603050405020304" pitchFamily="18" charset="0"/>
                <a:cs typeface="Times New Roman" panose="02020603050405020304" pitchFamily="18" charset="0"/>
              </a:rPr>
              <a:t>Co-Ordinator- </a:t>
            </a:r>
            <a:r>
              <a:rPr lang="en-US" sz="2400" dirty="0" err="1">
                <a:latin typeface="Times New Roman" panose="02020603050405020304" pitchFamily="18" charset="0"/>
                <a:cs typeface="Times New Roman" panose="02020603050405020304" pitchFamily="18" charset="0"/>
              </a:rPr>
              <a:t>Ms</a:t>
            </a:r>
            <a:r>
              <a:rPr lang="en-US" sz="2400" dirty="0">
                <a:latin typeface="Times New Roman" panose="02020603050405020304" pitchFamily="18" charset="0"/>
                <a:cs typeface="Times New Roman" panose="02020603050405020304" pitchFamily="18" charset="0"/>
              </a:rPr>
              <a:t> Smitha </a:t>
            </a:r>
            <a:r>
              <a:rPr lang="en-US" sz="2400" dirty="0" err="1">
                <a:latin typeface="Times New Roman" panose="02020603050405020304" pitchFamily="18" charset="0"/>
                <a:cs typeface="Times New Roman" panose="02020603050405020304" pitchFamily="18" charset="0"/>
              </a:rPr>
              <a:t>Brajesh</a:t>
            </a:r>
            <a:r>
              <a:rPr lang="en-US" sz="2400" dirty="0">
                <a:latin typeface="Times New Roman" panose="02020603050405020304" pitchFamily="18"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a:p>
            <a:br>
              <a:rPr lang="en-US" sz="2400" dirty="0">
                <a:latin typeface="Times New Roman" panose="02020603050405020304" pitchFamily="18" charset="0"/>
                <a:cs typeface="Times New Roman" panose="02020603050405020304" pitchFamily="18" charset="0"/>
              </a:rPr>
            </a:br>
            <a:r>
              <a:rPr lang="en-US" sz="2400" b="1" dirty="0">
                <a:latin typeface="Times New Roman" panose="02020603050405020304" pitchFamily="18" charset="0"/>
                <a:cs typeface="Times New Roman" panose="02020603050405020304" pitchFamily="18" charset="0"/>
              </a:rPr>
              <a:t>Special Thanks to:</a:t>
            </a:r>
            <a:br>
              <a:rPr lang="en-US" sz="2400" b="1" dirty="0">
                <a:latin typeface="Times New Roman" panose="02020603050405020304" pitchFamily="18" charset="0"/>
                <a:cs typeface="Times New Roman" panose="02020603050405020304" pitchFamily="18" charset="0"/>
              </a:rPr>
            </a:b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Guide- </a:t>
            </a:r>
            <a:r>
              <a:rPr lang="en-US" sz="2400" dirty="0" err="1">
                <a:latin typeface="Times New Roman" panose="02020603050405020304" pitchFamily="18" charset="0"/>
                <a:cs typeface="Times New Roman" panose="02020603050405020304" pitchFamily="18" charset="0"/>
              </a:rPr>
              <a:t>Chirtalekha</a:t>
            </a:r>
            <a:r>
              <a:rPr lang="en-US" sz="2400" dirty="0">
                <a:latin typeface="Times New Roman" panose="02020603050405020304" pitchFamily="18" charset="0"/>
                <a:cs typeface="Times New Roman" panose="02020603050405020304" pitchFamily="18" charset="0"/>
              </a:rPr>
              <a:t>. C </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Rajashree</a:t>
            </a:r>
            <a:r>
              <a:rPr lang="en-US" sz="2400" dirty="0">
                <a:latin typeface="Times New Roman" panose="02020603050405020304" pitchFamily="18" charset="0"/>
                <a:cs typeface="Times New Roman" panose="02020603050405020304" pitchFamily="18" charset="0"/>
              </a:rPr>
              <a:t> </a:t>
            </a:r>
            <a:endParaRPr lang="en-IN" sz="2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FC1B414C-F00A-18B1-D4B8-0EE06438427B}"/>
              </a:ext>
            </a:extLst>
          </p:cNvPr>
          <p:cNvGrpSpPr/>
          <p:nvPr/>
        </p:nvGrpSpPr>
        <p:grpSpPr>
          <a:xfrm>
            <a:off x="0" y="-3337"/>
            <a:ext cx="12192000" cy="1933601"/>
            <a:chOff x="0" y="-3336"/>
            <a:chExt cx="9144000" cy="1307562"/>
          </a:xfrm>
        </p:grpSpPr>
        <p:pic>
          <p:nvPicPr>
            <p:cNvPr id="5" name="Picture 4">
              <a:extLst>
                <a:ext uri="{FF2B5EF4-FFF2-40B4-BE49-F238E27FC236}">
                  <a16:creationId xmlns:a16="http://schemas.microsoft.com/office/drawing/2014/main" id="{99A02220-EBAA-AB69-99E6-8C53EC2DDF03}"/>
                </a:ext>
              </a:extLst>
            </p:cNvPr>
            <p:cNvPicPr>
              <a:picLocks noChangeAspect="1"/>
            </p:cNvPicPr>
            <p:nvPr/>
          </p:nvPicPr>
          <p:blipFill>
            <a:blip r:embed="rId2"/>
            <a:stretch>
              <a:fillRect/>
            </a:stretch>
          </p:blipFill>
          <p:spPr>
            <a:xfrm>
              <a:off x="0" y="-3336"/>
              <a:ext cx="1311990" cy="1274197"/>
            </a:xfrm>
            <a:prstGeom prst="rect">
              <a:avLst/>
            </a:prstGeom>
          </p:spPr>
        </p:pic>
        <p:pic>
          <p:nvPicPr>
            <p:cNvPr id="6" name="Picture 5">
              <a:extLst>
                <a:ext uri="{FF2B5EF4-FFF2-40B4-BE49-F238E27FC236}">
                  <a16:creationId xmlns:a16="http://schemas.microsoft.com/office/drawing/2014/main" id="{A366AB76-E964-1FEF-DC33-DAEA4A849121}"/>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7" name="Footer Placeholder 6">
            <a:extLst>
              <a:ext uri="{FF2B5EF4-FFF2-40B4-BE49-F238E27FC236}">
                <a16:creationId xmlns:a16="http://schemas.microsoft.com/office/drawing/2014/main" id="{6657E4B9-242A-B84B-FDF8-4B8AC9A072FC}"/>
              </a:ext>
            </a:extLst>
          </p:cNvPr>
          <p:cNvSpPr>
            <a:spLocks noGrp="1"/>
          </p:cNvSpPr>
          <p:nvPr>
            <p:ph type="ftr" sz="quarter" idx="11"/>
          </p:nvPr>
        </p:nvSpPr>
        <p:spPr/>
        <p:txBody>
          <a:bodyPr/>
          <a:lstStyle/>
          <a:p>
            <a:r>
              <a:rPr lang="en-US"/>
              <a:t>LAKE 2022- STUDYING ABOUT MEDICINAL PLANTS IN OUR SCHOOL GARDEN</a:t>
            </a:r>
          </a:p>
        </p:txBody>
      </p:sp>
      <p:sp>
        <p:nvSpPr>
          <p:cNvPr id="8" name="Slide Number Placeholder 7">
            <a:extLst>
              <a:ext uri="{FF2B5EF4-FFF2-40B4-BE49-F238E27FC236}">
                <a16:creationId xmlns:a16="http://schemas.microsoft.com/office/drawing/2014/main" id="{324B2932-A76D-A3B0-5C30-E07C3C4BEBC9}"/>
              </a:ext>
            </a:extLst>
          </p:cNvPr>
          <p:cNvSpPr>
            <a:spLocks noGrp="1"/>
          </p:cNvSpPr>
          <p:nvPr>
            <p:ph type="sldNum" sz="quarter" idx="12"/>
          </p:nvPr>
        </p:nvSpPr>
        <p:spPr/>
        <p:txBody>
          <a:bodyPr/>
          <a:lstStyle/>
          <a:p>
            <a:fld id="{02B5B9E6-A796-4C62-B6F9-B11F78800EC0}" type="slidenum">
              <a:rPr lang="en-US" smtClean="0"/>
              <a:t>23</a:t>
            </a:fld>
            <a:endParaRPr lang="en-US"/>
          </a:p>
        </p:txBody>
      </p:sp>
    </p:spTree>
    <p:extLst>
      <p:ext uri="{BB962C8B-B14F-4D97-AF65-F5344CB8AC3E}">
        <p14:creationId xmlns:p14="http://schemas.microsoft.com/office/powerpoint/2010/main" val="1002518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713E-D22E-EC86-317B-EDED626E48E0}"/>
              </a:ext>
            </a:extLst>
          </p:cNvPr>
          <p:cNvSpPr txBox="1">
            <a:spLocks/>
          </p:cNvSpPr>
          <p:nvPr/>
        </p:nvSpPr>
        <p:spPr>
          <a:xfrm>
            <a:off x="4104644" y="513264"/>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References</a:t>
            </a:r>
            <a:endParaRPr lang="en-IN"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F799E52C-F6D1-5030-8130-25FAC90086AC}"/>
              </a:ext>
            </a:extLst>
          </p:cNvPr>
          <p:cNvSpPr txBox="1"/>
          <p:nvPr/>
        </p:nvSpPr>
        <p:spPr>
          <a:xfrm>
            <a:off x="832514" y="2783349"/>
            <a:ext cx="11900847" cy="2492990"/>
          </a:xfrm>
          <a:prstGeom prst="rect">
            <a:avLst/>
          </a:prstGeom>
          <a:noFill/>
        </p:spPr>
        <p:txBody>
          <a:bodyPr wrap="square" rtlCol="0">
            <a:spAutoFit/>
          </a:bodyPr>
          <a:lstStyle/>
          <a:p>
            <a:pPr marL="285750" indent="-285750">
              <a:buFont typeface="Arial" panose="020B0604020202020204" pitchFamily="34" charset="0"/>
              <a:buChar char="•"/>
            </a:pPr>
            <a:r>
              <a:rPr lang="en-IN" sz="2400" dirty="0">
                <a:latin typeface="Times New Roman" panose="02020603050405020304" pitchFamily="18" charset="0"/>
                <a:cs typeface="Times New Roman" panose="02020603050405020304" pitchFamily="18" charset="0"/>
                <a:hlinkClick r:id="rId2" action="ppaction://hlinkfile"/>
              </a:rPr>
              <a:t>Medical plants and uses </a:t>
            </a:r>
            <a:r>
              <a:rPr lang="en-IN" sz="2400" dirty="0">
                <a:latin typeface="Times New Roman" panose="02020603050405020304" pitchFamily="18" charset="0"/>
                <a:cs typeface="Times New Roman" panose="02020603050405020304" pitchFamily="18" charset="0"/>
              </a:rPr>
              <a:t>– </a:t>
            </a:r>
            <a:r>
              <a:rPr lang="en-IN" sz="2400" dirty="0" err="1">
                <a:latin typeface="Times New Roman" panose="02020603050405020304" pitchFamily="18" charset="0"/>
                <a:cs typeface="Times New Roman" panose="02020603050405020304" pitchFamily="18" charset="0"/>
              </a:rPr>
              <a:t>Ayush</a:t>
            </a:r>
            <a:r>
              <a:rPr lang="en-IN" sz="2400" dirty="0">
                <a:latin typeface="Times New Roman" panose="02020603050405020304" pitchFamily="18" charset="0"/>
                <a:cs typeface="Times New Roman" panose="02020603050405020304" pitchFamily="18" charset="0"/>
              </a:rPr>
              <a:t> division</a:t>
            </a:r>
            <a:br>
              <a:rPr lang="en-IN" sz="2400" dirty="0">
                <a:latin typeface="Times New Roman" panose="02020603050405020304" pitchFamily="18" charset="0"/>
                <a:cs typeface="Times New Roman" panose="02020603050405020304" pitchFamily="18" charset="0"/>
              </a:rPr>
            </a:br>
            <a:br>
              <a:rPr lang="en-IN" sz="2400" dirty="0">
                <a:latin typeface="Times New Roman" panose="02020603050405020304" pitchFamily="18" charset="0"/>
                <a:cs typeface="Times New Roman" panose="02020603050405020304" pitchFamily="18" charset="0"/>
              </a:rPr>
            </a:br>
            <a:endParaRPr lang="en-IN"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hlinkClick r:id="rId3" action="ppaction://hlinkfile"/>
              </a:rPr>
              <a:t>Medicinal Plants Team Salubrious Living_E-Magazine_2021-22</a:t>
            </a:r>
            <a:r>
              <a:rPr lang="en-IN" sz="2400" dirty="0">
                <a:latin typeface="Times New Roman" panose="02020603050405020304" pitchFamily="18" charset="0"/>
                <a:cs typeface="Times New Roman" panose="02020603050405020304" pitchFamily="18" charset="0"/>
                <a:hlinkClick r:id="rId3" action="ppaction://hlinkfile"/>
              </a:rPr>
              <a:t> </a:t>
            </a:r>
            <a:r>
              <a:rPr lang="en-IN" sz="2400" dirty="0">
                <a:latin typeface="Times New Roman" panose="02020603050405020304" pitchFamily="18" charset="0"/>
                <a:cs typeface="Times New Roman" panose="02020603050405020304" pitchFamily="18" charset="0"/>
              </a:rPr>
              <a:t>- By Team “Salubrious Living”</a:t>
            </a:r>
            <a:br>
              <a:rPr lang="en-IN" dirty="0"/>
            </a:br>
            <a:endParaRPr lang="en-IN" dirty="0"/>
          </a:p>
          <a:p>
            <a:pPr marL="285750" indent="-285750">
              <a:buFont typeface="Arial" panose="020B0604020202020204" pitchFamily="34" charset="0"/>
              <a:buChar char="•"/>
            </a:pPr>
            <a:endParaRPr lang="en-IN" dirty="0"/>
          </a:p>
        </p:txBody>
      </p:sp>
      <p:grpSp>
        <p:nvGrpSpPr>
          <p:cNvPr id="4" name="Group 3">
            <a:extLst>
              <a:ext uri="{FF2B5EF4-FFF2-40B4-BE49-F238E27FC236}">
                <a16:creationId xmlns:a16="http://schemas.microsoft.com/office/drawing/2014/main" id="{E6FD5FAE-C234-B71B-C724-7EF6C28673F0}"/>
              </a:ext>
            </a:extLst>
          </p:cNvPr>
          <p:cNvGrpSpPr/>
          <p:nvPr/>
        </p:nvGrpSpPr>
        <p:grpSpPr>
          <a:xfrm>
            <a:off x="0" y="-3337"/>
            <a:ext cx="12192000" cy="1933601"/>
            <a:chOff x="0" y="-3336"/>
            <a:chExt cx="9144000" cy="1307562"/>
          </a:xfrm>
        </p:grpSpPr>
        <p:pic>
          <p:nvPicPr>
            <p:cNvPr id="5" name="Picture 4">
              <a:extLst>
                <a:ext uri="{FF2B5EF4-FFF2-40B4-BE49-F238E27FC236}">
                  <a16:creationId xmlns:a16="http://schemas.microsoft.com/office/drawing/2014/main" id="{B218C17D-B86C-2A6E-0909-88AE338D6B53}"/>
                </a:ext>
              </a:extLst>
            </p:cNvPr>
            <p:cNvPicPr>
              <a:picLocks noChangeAspect="1"/>
            </p:cNvPicPr>
            <p:nvPr/>
          </p:nvPicPr>
          <p:blipFill>
            <a:blip r:embed="rId4"/>
            <a:stretch>
              <a:fillRect/>
            </a:stretch>
          </p:blipFill>
          <p:spPr>
            <a:xfrm>
              <a:off x="0" y="-3336"/>
              <a:ext cx="1311990" cy="1274197"/>
            </a:xfrm>
            <a:prstGeom prst="rect">
              <a:avLst/>
            </a:prstGeom>
          </p:spPr>
        </p:pic>
        <p:pic>
          <p:nvPicPr>
            <p:cNvPr id="6" name="Picture 5">
              <a:extLst>
                <a:ext uri="{FF2B5EF4-FFF2-40B4-BE49-F238E27FC236}">
                  <a16:creationId xmlns:a16="http://schemas.microsoft.com/office/drawing/2014/main" id="{8EE0F73E-540F-BC5F-93D5-9A182128AF1A}"/>
                </a:ext>
              </a:extLst>
            </p:cNvPr>
            <p:cNvPicPr>
              <a:picLocks noChangeAspect="1"/>
            </p:cNvPicPr>
            <p:nvPr/>
          </p:nvPicPr>
          <p:blipFill>
            <a:blip r:embed="rId5"/>
            <a:stretch>
              <a:fillRect/>
            </a:stretch>
          </p:blipFill>
          <p:spPr>
            <a:xfrm>
              <a:off x="7832010" y="30029"/>
              <a:ext cx="1311990" cy="1274197"/>
            </a:xfrm>
            <a:prstGeom prst="rect">
              <a:avLst/>
            </a:prstGeom>
          </p:spPr>
        </p:pic>
      </p:grpSp>
      <p:sp>
        <p:nvSpPr>
          <p:cNvPr id="7" name="Footer Placeholder 6">
            <a:extLst>
              <a:ext uri="{FF2B5EF4-FFF2-40B4-BE49-F238E27FC236}">
                <a16:creationId xmlns:a16="http://schemas.microsoft.com/office/drawing/2014/main" id="{AC0ECE00-59C3-2602-CD0E-7738FD23E7BF}"/>
              </a:ext>
            </a:extLst>
          </p:cNvPr>
          <p:cNvSpPr>
            <a:spLocks noGrp="1"/>
          </p:cNvSpPr>
          <p:nvPr>
            <p:ph type="ftr" sz="quarter" idx="11"/>
          </p:nvPr>
        </p:nvSpPr>
        <p:spPr/>
        <p:txBody>
          <a:bodyPr/>
          <a:lstStyle/>
          <a:p>
            <a:r>
              <a:rPr lang="en-US"/>
              <a:t>LAKE 2022- STUDYING ABOUT MEDICINAL PLANTS IN OUR SCHOOL GARDEN</a:t>
            </a:r>
          </a:p>
        </p:txBody>
      </p:sp>
      <p:sp>
        <p:nvSpPr>
          <p:cNvPr id="8" name="Slide Number Placeholder 7">
            <a:extLst>
              <a:ext uri="{FF2B5EF4-FFF2-40B4-BE49-F238E27FC236}">
                <a16:creationId xmlns:a16="http://schemas.microsoft.com/office/drawing/2014/main" id="{EE8BEAC1-6E64-716D-7A0A-9631644908AF}"/>
              </a:ext>
            </a:extLst>
          </p:cNvPr>
          <p:cNvSpPr>
            <a:spLocks noGrp="1"/>
          </p:cNvSpPr>
          <p:nvPr>
            <p:ph type="sldNum" sz="quarter" idx="12"/>
          </p:nvPr>
        </p:nvSpPr>
        <p:spPr/>
        <p:txBody>
          <a:bodyPr/>
          <a:lstStyle/>
          <a:p>
            <a:fld id="{02B5B9E6-A796-4C62-B6F9-B11F78800EC0}" type="slidenum">
              <a:rPr lang="en-US" smtClean="0"/>
              <a:t>24</a:t>
            </a:fld>
            <a:endParaRPr lang="en-US"/>
          </a:p>
        </p:txBody>
      </p:sp>
    </p:spTree>
    <p:extLst>
      <p:ext uri="{BB962C8B-B14F-4D97-AF65-F5344CB8AC3E}">
        <p14:creationId xmlns:p14="http://schemas.microsoft.com/office/powerpoint/2010/main" val="5280311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BEEB-F61B-3AE4-D1A0-A1C0D296319F}"/>
              </a:ext>
            </a:extLst>
          </p:cNvPr>
          <p:cNvSpPr txBox="1">
            <a:spLocks/>
          </p:cNvSpPr>
          <p:nvPr/>
        </p:nvSpPr>
        <p:spPr>
          <a:xfrm>
            <a:off x="4250600" y="318025"/>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OUR GROUP </a:t>
            </a:r>
            <a:endParaRPr lang="en-IN" b="1" dirty="0">
              <a:latin typeface="Times New Roman" panose="02020603050405020304" pitchFamily="18" charset="0"/>
              <a:cs typeface="Times New Roman" panose="02020603050405020304" pitchFamily="18" charset="0"/>
            </a:endParaRPr>
          </a:p>
        </p:txBody>
      </p:sp>
      <p:graphicFrame>
        <p:nvGraphicFramePr>
          <p:cNvPr id="3" name="Table 5">
            <a:extLst>
              <a:ext uri="{FF2B5EF4-FFF2-40B4-BE49-F238E27FC236}">
                <a16:creationId xmlns:a16="http://schemas.microsoft.com/office/drawing/2014/main" id="{BAB2A0B0-F32B-12C4-1783-508C2FA6DF84}"/>
              </a:ext>
            </a:extLst>
          </p:cNvPr>
          <p:cNvGraphicFramePr>
            <a:graphicFrameLocks noGrp="1"/>
          </p:cNvGraphicFramePr>
          <p:nvPr>
            <p:extLst>
              <p:ext uri="{D42A27DB-BD31-4B8C-83A1-F6EECF244321}">
                <p14:modId xmlns:p14="http://schemas.microsoft.com/office/powerpoint/2010/main" val="2976218678"/>
              </p:ext>
            </p:extLst>
          </p:nvPr>
        </p:nvGraphicFramePr>
        <p:xfrm>
          <a:off x="1898642" y="2425374"/>
          <a:ext cx="3321679" cy="1275021"/>
        </p:xfrm>
        <a:graphic>
          <a:graphicData uri="http://schemas.openxmlformats.org/drawingml/2006/table">
            <a:tbl>
              <a:tblPr firstRow="1" bandRow="1">
                <a:tableStyleId>{08FB837D-C827-4EFA-A057-4D05807E0F7C}</a:tableStyleId>
              </a:tblPr>
              <a:tblGrid>
                <a:gridCol w="3321679">
                  <a:extLst>
                    <a:ext uri="{9D8B030D-6E8A-4147-A177-3AD203B41FA5}">
                      <a16:colId xmlns:a16="http://schemas.microsoft.com/office/drawing/2014/main" val="1427910563"/>
                    </a:ext>
                  </a:extLst>
                </a:gridCol>
              </a:tblGrid>
              <a:tr h="425007">
                <a:tc>
                  <a:txBody>
                    <a:bodyPr/>
                    <a:lstStyle/>
                    <a:p>
                      <a:r>
                        <a:rPr lang="en-US" dirty="0"/>
                        <a:t>TEAM MATES </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114137957"/>
                  </a:ext>
                </a:extLst>
              </a:tr>
              <a:tr h="425007">
                <a:tc>
                  <a:txBody>
                    <a:bodyPr/>
                    <a:lstStyle/>
                    <a:p>
                      <a:r>
                        <a:rPr lang="en-US" dirty="0"/>
                        <a:t>NITHYA</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086020939"/>
                  </a:ext>
                </a:extLst>
              </a:tr>
              <a:tr h="425007">
                <a:tc>
                  <a:txBody>
                    <a:bodyPr/>
                    <a:lstStyle/>
                    <a:p>
                      <a:r>
                        <a:rPr lang="en-US" dirty="0"/>
                        <a:t>TANUSHREE </a:t>
                      </a:r>
                      <a:endParaRPr lang="en-IN"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2835216"/>
                  </a:ext>
                </a:extLst>
              </a:tr>
            </a:tbl>
          </a:graphicData>
        </a:graphic>
      </p:graphicFrame>
      <p:sp>
        <p:nvSpPr>
          <p:cNvPr id="4" name="Rectangle: Rounded Corners 3">
            <a:extLst>
              <a:ext uri="{FF2B5EF4-FFF2-40B4-BE49-F238E27FC236}">
                <a16:creationId xmlns:a16="http://schemas.microsoft.com/office/drawing/2014/main" id="{95224134-B585-D5FB-96BB-4C9B785A7915}"/>
              </a:ext>
            </a:extLst>
          </p:cNvPr>
          <p:cNvSpPr/>
          <p:nvPr/>
        </p:nvSpPr>
        <p:spPr>
          <a:xfrm>
            <a:off x="6971680" y="1930265"/>
            <a:ext cx="3471620" cy="226524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000" b="1" dirty="0">
                <a:latin typeface="Times New Roman" panose="02020603050405020304" pitchFamily="18" charset="0"/>
                <a:cs typeface="Times New Roman" panose="02020603050405020304" pitchFamily="18" charset="0"/>
              </a:rPr>
              <a:t>OUR MENTORS </a:t>
            </a:r>
          </a:p>
          <a:p>
            <a:pPr algn="ctr"/>
            <a:r>
              <a:rPr lang="en-US" sz="2000" b="1" dirty="0">
                <a:latin typeface="Times New Roman" panose="02020603050405020304" pitchFamily="18" charset="0"/>
                <a:cs typeface="Times New Roman" panose="02020603050405020304" pitchFamily="18" charset="0"/>
              </a:rPr>
              <a:t>MS.CHITRALEKHA.C</a:t>
            </a:r>
            <a:endParaRPr lang="en-IN" sz="2000" b="1" dirty="0">
              <a:latin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01EDC9B1-FAFA-D3B8-0F7E-53E6B8E2545F}"/>
              </a:ext>
            </a:extLst>
          </p:cNvPr>
          <p:cNvGrpSpPr/>
          <p:nvPr/>
        </p:nvGrpSpPr>
        <p:grpSpPr>
          <a:xfrm>
            <a:off x="0" y="-3337"/>
            <a:ext cx="12192000" cy="1933601"/>
            <a:chOff x="0" y="-3336"/>
            <a:chExt cx="9144000" cy="1307562"/>
          </a:xfrm>
        </p:grpSpPr>
        <p:pic>
          <p:nvPicPr>
            <p:cNvPr id="6" name="Picture 5">
              <a:extLst>
                <a:ext uri="{FF2B5EF4-FFF2-40B4-BE49-F238E27FC236}">
                  <a16:creationId xmlns:a16="http://schemas.microsoft.com/office/drawing/2014/main" id="{8037D4FC-9A4C-8FB0-977F-A3A81AE3304A}"/>
                </a:ext>
              </a:extLst>
            </p:cNvPr>
            <p:cNvPicPr>
              <a:picLocks noChangeAspect="1"/>
            </p:cNvPicPr>
            <p:nvPr/>
          </p:nvPicPr>
          <p:blipFill>
            <a:blip r:embed="rId2"/>
            <a:stretch>
              <a:fillRect/>
            </a:stretch>
          </p:blipFill>
          <p:spPr>
            <a:xfrm>
              <a:off x="0" y="-3336"/>
              <a:ext cx="1311990" cy="1274197"/>
            </a:xfrm>
            <a:prstGeom prst="rect">
              <a:avLst/>
            </a:prstGeom>
          </p:spPr>
        </p:pic>
        <p:pic>
          <p:nvPicPr>
            <p:cNvPr id="7" name="Picture 6">
              <a:extLst>
                <a:ext uri="{FF2B5EF4-FFF2-40B4-BE49-F238E27FC236}">
                  <a16:creationId xmlns:a16="http://schemas.microsoft.com/office/drawing/2014/main" id="{422DD309-E597-2D6B-0254-16C03B4CE0D7}"/>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8" name="Footer Placeholder 7">
            <a:extLst>
              <a:ext uri="{FF2B5EF4-FFF2-40B4-BE49-F238E27FC236}">
                <a16:creationId xmlns:a16="http://schemas.microsoft.com/office/drawing/2014/main" id="{9D86FC0A-2C50-C96E-F9F5-EDA0A5A8B131}"/>
              </a:ext>
            </a:extLst>
          </p:cNvPr>
          <p:cNvSpPr>
            <a:spLocks noGrp="1"/>
          </p:cNvSpPr>
          <p:nvPr>
            <p:ph type="ftr" sz="quarter" idx="11"/>
          </p:nvPr>
        </p:nvSpPr>
        <p:spPr/>
        <p:txBody>
          <a:bodyPr/>
          <a:lstStyle/>
          <a:p>
            <a:r>
              <a:rPr lang="en-US"/>
              <a:t>LAKE 2022- STUDYING ABOUT MEDICINAL PLANTS IN OUR SCHOOL GARDEN</a:t>
            </a:r>
          </a:p>
        </p:txBody>
      </p:sp>
      <p:sp>
        <p:nvSpPr>
          <p:cNvPr id="9" name="Slide Number Placeholder 8">
            <a:extLst>
              <a:ext uri="{FF2B5EF4-FFF2-40B4-BE49-F238E27FC236}">
                <a16:creationId xmlns:a16="http://schemas.microsoft.com/office/drawing/2014/main" id="{C3F443EE-68B1-3660-316B-362726166A03}"/>
              </a:ext>
            </a:extLst>
          </p:cNvPr>
          <p:cNvSpPr>
            <a:spLocks noGrp="1"/>
          </p:cNvSpPr>
          <p:nvPr>
            <p:ph type="sldNum" sz="quarter" idx="12"/>
          </p:nvPr>
        </p:nvSpPr>
        <p:spPr/>
        <p:txBody>
          <a:bodyPr/>
          <a:lstStyle/>
          <a:p>
            <a:fld id="{02B5B9E6-A796-4C62-B6F9-B11F78800EC0}" type="slidenum">
              <a:rPr lang="en-US" smtClean="0"/>
              <a:t>25</a:t>
            </a:fld>
            <a:endParaRPr lang="en-US"/>
          </a:p>
        </p:txBody>
      </p:sp>
    </p:spTree>
    <p:extLst>
      <p:ext uri="{BB962C8B-B14F-4D97-AF65-F5344CB8AC3E}">
        <p14:creationId xmlns:p14="http://schemas.microsoft.com/office/powerpoint/2010/main" val="324495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3FD65B-81EA-3161-2567-C20910985097}"/>
              </a:ext>
            </a:extLst>
          </p:cNvPr>
          <p:cNvGrpSpPr/>
          <p:nvPr/>
        </p:nvGrpSpPr>
        <p:grpSpPr>
          <a:xfrm>
            <a:off x="705977" y="2158731"/>
            <a:ext cx="5922986" cy="3146156"/>
            <a:chOff x="671261" y="1066910"/>
            <a:chExt cx="5922986" cy="3146156"/>
          </a:xfrm>
        </p:grpSpPr>
        <p:sp>
          <p:nvSpPr>
            <p:cNvPr id="3" name="Rectangle: Rounded Corners 2">
              <a:extLst>
                <a:ext uri="{FF2B5EF4-FFF2-40B4-BE49-F238E27FC236}">
                  <a16:creationId xmlns:a16="http://schemas.microsoft.com/office/drawing/2014/main" id="{98EBDE24-BDE7-CEC8-8C48-AC826309AC80}"/>
                </a:ext>
              </a:extLst>
            </p:cNvPr>
            <p:cNvSpPr/>
            <p:nvPr/>
          </p:nvSpPr>
          <p:spPr>
            <a:xfrm>
              <a:off x="671261" y="1066910"/>
              <a:ext cx="5922986" cy="3146156"/>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74DE2AF9-E407-629A-2051-4C3E05A9523E}"/>
                </a:ext>
              </a:extLst>
            </p:cNvPr>
            <p:cNvSpPr txBox="1"/>
            <p:nvPr/>
          </p:nvSpPr>
          <p:spPr>
            <a:xfrm>
              <a:off x="1322773" y="1899746"/>
              <a:ext cx="4838329" cy="923330"/>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r>
                <a:rPr lang="en-US" sz="5400" b="1" i="1" u="sng" dirty="0">
                  <a:latin typeface="Forte" panose="03060902040502070203" pitchFamily="66" charset="0"/>
                </a:rPr>
                <a:t>THANK YOU </a:t>
              </a:r>
              <a:endParaRPr lang="en-IN" sz="5400" b="1" i="1" u="sng" dirty="0">
                <a:latin typeface="Forte" panose="03060902040502070203" pitchFamily="66" charset="0"/>
              </a:endParaRPr>
            </a:p>
          </p:txBody>
        </p:sp>
      </p:grpSp>
      <p:pic>
        <p:nvPicPr>
          <p:cNvPr id="6" name="Picture 5">
            <a:extLst>
              <a:ext uri="{FF2B5EF4-FFF2-40B4-BE49-F238E27FC236}">
                <a16:creationId xmlns:a16="http://schemas.microsoft.com/office/drawing/2014/main" id="{9BB1A8CD-D100-7ACC-439B-040CF14C249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rot="1294288">
            <a:off x="7150680" y="1372074"/>
            <a:ext cx="2567404" cy="2513637"/>
          </a:xfrm>
          <a:prstGeom prst="rect">
            <a:avLst/>
          </a:prstGeom>
        </p:spPr>
      </p:pic>
      <p:pic>
        <p:nvPicPr>
          <p:cNvPr id="8" name="Picture 7">
            <a:extLst>
              <a:ext uri="{FF2B5EF4-FFF2-40B4-BE49-F238E27FC236}">
                <a16:creationId xmlns:a16="http://schemas.microsoft.com/office/drawing/2014/main" id="{184BB5C7-F173-9BCE-96C4-1289EE3B9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7767" b="89968" l="4701" r="89744">
                        <a14:foregroundMark x1="8547" y1="55987" x2="4701" y2="72492"/>
                        <a14:foregroundMark x1="4701" y1="72492" x2="8974" y2="56958"/>
                        <a14:foregroundMark x1="45299" y1="11974" x2="67094" y2="7767"/>
                        <a14:foregroundMark x1="67094" y1="7767" x2="80342" y2="11974"/>
                        <a14:foregroundMark x1="80769" y1="11974" x2="83761" y2="26537"/>
                      </a14:backgroundRemoval>
                    </a14:imgEffect>
                  </a14:imgLayer>
                </a14:imgProps>
              </a:ext>
            </a:extLst>
          </a:blip>
          <a:stretch>
            <a:fillRect/>
          </a:stretch>
        </p:blipFill>
        <p:spPr>
          <a:xfrm>
            <a:off x="8213519" y="4106629"/>
            <a:ext cx="2229161" cy="2943636"/>
          </a:xfrm>
          <a:prstGeom prst="rect">
            <a:avLst/>
          </a:prstGeom>
        </p:spPr>
      </p:pic>
      <p:grpSp>
        <p:nvGrpSpPr>
          <p:cNvPr id="9" name="Group 8">
            <a:extLst>
              <a:ext uri="{FF2B5EF4-FFF2-40B4-BE49-F238E27FC236}">
                <a16:creationId xmlns:a16="http://schemas.microsoft.com/office/drawing/2014/main" id="{9D51581F-6ECB-CCD8-0733-2C2AE07C2949}"/>
              </a:ext>
            </a:extLst>
          </p:cNvPr>
          <p:cNvGrpSpPr/>
          <p:nvPr/>
        </p:nvGrpSpPr>
        <p:grpSpPr>
          <a:xfrm>
            <a:off x="0" y="-3337"/>
            <a:ext cx="12192000" cy="1933601"/>
            <a:chOff x="0" y="-3336"/>
            <a:chExt cx="9144000" cy="1307562"/>
          </a:xfrm>
        </p:grpSpPr>
        <p:pic>
          <p:nvPicPr>
            <p:cNvPr id="10" name="Picture 9">
              <a:extLst>
                <a:ext uri="{FF2B5EF4-FFF2-40B4-BE49-F238E27FC236}">
                  <a16:creationId xmlns:a16="http://schemas.microsoft.com/office/drawing/2014/main" id="{9A02AB59-4338-F869-1FBB-F90A7D225BC5}"/>
                </a:ext>
              </a:extLst>
            </p:cNvPr>
            <p:cNvPicPr>
              <a:picLocks noChangeAspect="1"/>
            </p:cNvPicPr>
            <p:nvPr/>
          </p:nvPicPr>
          <p:blipFill>
            <a:blip r:embed="rId6"/>
            <a:stretch>
              <a:fillRect/>
            </a:stretch>
          </p:blipFill>
          <p:spPr>
            <a:xfrm>
              <a:off x="0" y="-3336"/>
              <a:ext cx="1311990" cy="1274197"/>
            </a:xfrm>
            <a:prstGeom prst="rect">
              <a:avLst/>
            </a:prstGeom>
          </p:spPr>
        </p:pic>
        <p:pic>
          <p:nvPicPr>
            <p:cNvPr id="11" name="Picture 10">
              <a:extLst>
                <a:ext uri="{FF2B5EF4-FFF2-40B4-BE49-F238E27FC236}">
                  <a16:creationId xmlns:a16="http://schemas.microsoft.com/office/drawing/2014/main" id="{E96ED26A-AEFA-8141-5BE8-7D60540D436E}"/>
                </a:ext>
              </a:extLst>
            </p:cNvPr>
            <p:cNvPicPr>
              <a:picLocks noChangeAspect="1"/>
            </p:cNvPicPr>
            <p:nvPr/>
          </p:nvPicPr>
          <p:blipFill>
            <a:blip r:embed="rId7"/>
            <a:stretch>
              <a:fillRect/>
            </a:stretch>
          </p:blipFill>
          <p:spPr>
            <a:xfrm>
              <a:off x="7832010" y="30029"/>
              <a:ext cx="1311990" cy="1274197"/>
            </a:xfrm>
            <a:prstGeom prst="rect">
              <a:avLst/>
            </a:prstGeom>
          </p:spPr>
        </p:pic>
      </p:grpSp>
      <p:sp>
        <p:nvSpPr>
          <p:cNvPr id="12" name="Footer Placeholder 11">
            <a:extLst>
              <a:ext uri="{FF2B5EF4-FFF2-40B4-BE49-F238E27FC236}">
                <a16:creationId xmlns:a16="http://schemas.microsoft.com/office/drawing/2014/main" id="{12E2BBED-A5CB-CBAD-7560-386568A554D0}"/>
              </a:ext>
            </a:extLst>
          </p:cNvPr>
          <p:cNvSpPr>
            <a:spLocks noGrp="1"/>
          </p:cNvSpPr>
          <p:nvPr>
            <p:ph type="ftr" sz="quarter" idx="11"/>
          </p:nvPr>
        </p:nvSpPr>
        <p:spPr/>
        <p:txBody>
          <a:bodyPr/>
          <a:lstStyle/>
          <a:p>
            <a:r>
              <a:rPr lang="en-US"/>
              <a:t>LAKE 2022- STUDYING ABOUT MEDICINAL PLANTS IN OUR SCHOOL GARDEN</a:t>
            </a:r>
          </a:p>
        </p:txBody>
      </p:sp>
      <p:sp>
        <p:nvSpPr>
          <p:cNvPr id="13" name="Slide Number Placeholder 12">
            <a:extLst>
              <a:ext uri="{FF2B5EF4-FFF2-40B4-BE49-F238E27FC236}">
                <a16:creationId xmlns:a16="http://schemas.microsoft.com/office/drawing/2014/main" id="{7F0EDA95-F9FD-A812-0679-11DE91E39272}"/>
              </a:ext>
            </a:extLst>
          </p:cNvPr>
          <p:cNvSpPr>
            <a:spLocks noGrp="1"/>
          </p:cNvSpPr>
          <p:nvPr>
            <p:ph type="sldNum" sz="quarter" idx="12"/>
          </p:nvPr>
        </p:nvSpPr>
        <p:spPr/>
        <p:txBody>
          <a:bodyPr/>
          <a:lstStyle/>
          <a:p>
            <a:fld id="{02B5B9E6-A796-4C62-B6F9-B11F78800EC0}" type="slidenum">
              <a:rPr lang="en-US" smtClean="0"/>
              <a:t>26</a:t>
            </a:fld>
            <a:endParaRPr lang="en-US"/>
          </a:p>
        </p:txBody>
      </p:sp>
    </p:spTree>
    <p:extLst>
      <p:ext uri="{BB962C8B-B14F-4D97-AF65-F5344CB8AC3E}">
        <p14:creationId xmlns:p14="http://schemas.microsoft.com/office/powerpoint/2010/main" val="4245266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01C78-D6CA-AF9C-4C9F-883672062285}"/>
              </a:ext>
            </a:extLst>
          </p:cNvPr>
          <p:cNvSpPr txBox="1">
            <a:spLocks/>
          </p:cNvSpPr>
          <p:nvPr/>
        </p:nvSpPr>
        <p:spPr>
          <a:xfrm>
            <a:off x="4488000" y="278303"/>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IN" b="1" dirty="0">
                <a:latin typeface="Times New Roman" panose="02020603050405020304" pitchFamily="18" charset="0"/>
                <a:cs typeface="Times New Roman" panose="02020603050405020304" pitchFamily="18" charset="0"/>
              </a:rPr>
              <a:t>Objective </a:t>
            </a:r>
          </a:p>
        </p:txBody>
      </p:sp>
      <p:sp>
        <p:nvSpPr>
          <p:cNvPr id="3" name="TextBox 2">
            <a:extLst>
              <a:ext uri="{FF2B5EF4-FFF2-40B4-BE49-F238E27FC236}">
                <a16:creationId xmlns:a16="http://schemas.microsoft.com/office/drawing/2014/main" id="{7F94B4F1-CDF8-2F7B-F585-92F37AD5337A}"/>
              </a:ext>
            </a:extLst>
          </p:cNvPr>
          <p:cNvSpPr txBox="1"/>
          <p:nvPr/>
        </p:nvSpPr>
        <p:spPr>
          <a:xfrm>
            <a:off x="818932" y="2113224"/>
            <a:ext cx="10094495" cy="3416320"/>
          </a:xfrm>
          <a:prstGeom prst="rect">
            <a:avLst/>
          </a:prstGeom>
          <a:noFill/>
        </p:spPr>
        <p:txBody>
          <a:bodyPr wrap="square">
            <a:spAutoFit/>
          </a:bodyPr>
          <a:lstStyle/>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Our objective in doing this activity- Medicinal plants have a promising future because there are about half a million plants in the world. These plants are a potential source of bio-molecules that play a major role in modern medicine hence, we wanted to know about the sublime benefits that we could experience due to the medicinal benefits of plants found around us .</a:t>
            </a:r>
            <a:br>
              <a:rPr lang="en-US"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Plants synthesize hundreds of chemical compounds for various functions, including defense and protection against insects, fungi, diseases, and herbivorous mammals.</a:t>
            </a:r>
            <a:endParaRPr lang="en-IN" sz="2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E0D7880D-7989-2F1A-5B79-99E341911AB6}"/>
              </a:ext>
            </a:extLst>
          </p:cNvPr>
          <p:cNvGrpSpPr/>
          <p:nvPr/>
        </p:nvGrpSpPr>
        <p:grpSpPr>
          <a:xfrm>
            <a:off x="0" y="-3337"/>
            <a:ext cx="12192000" cy="1933601"/>
            <a:chOff x="0" y="-3336"/>
            <a:chExt cx="9144000" cy="1307562"/>
          </a:xfrm>
        </p:grpSpPr>
        <p:pic>
          <p:nvPicPr>
            <p:cNvPr id="5" name="Picture 4">
              <a:extLst>
                <a:ext uri="{FF2B5EF4-FFF2-40B4-BE49-F238E27FC236}">
                  <a16:creationId xmlns:a16="http://schemas.microsoft.com/office/drawing/2014/main" id="{7B38D5D2-0352-6032-4331-D6EBE5468F54}"/>
                </a:ext>
              </a:extLst>
            </p:cNvPr>
            <p:cNvPicPr>
              <a:picLocks noChangeAspect="1"/>
            </p:cNvPicPr>
            <p:nvPr/>
          </p:nvPicPr>
          <p:blipFill>
            <a:blip r:embed="rId2"/>
            <a:stretch>
              <a:fillRect/>
            </a:stretch>
          </p:blipFill>
          <p:spPr>
            <a:xfrm>
              <a:off x="0" y="-3336"/>
              <a:ext cx="1311990" cy="1274197"/>
            </a:xfrm>
            <a:prstGeom prst="rect">
              <a:avLst/>
            </a:prstGeom>
          </p:spPr>
        </p:pic>
        <p:pic>
          <p:nvPicPr>
            <p:cNvPr id="6" name="Picture 5">
              <a:extLst>
                <a:ext uri="{FF2B5EF4-FFF2-40B4-BE49-F238E27FC236}">
                  <a16:creationId xmlns:a16="http://schemas.microsoft.com/office/drawing/2014/main" id="{CC4B05FF-62DD-5BBB-6924-0EFC3D8C40F0}"/>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7" name="Footer Placeholder 6">
            <a:extLst>
              <a:ext uri="{FF2B5EF4-FFF2-40B4-BE49-F238E27FC236}">
                <a16:creationId xmlns:a16="http://schemas.microsoft.com/office/drawing/2014/main" id="{4D08FBEB-0329-9D77-2839-4859B61E440E}"/>
              </a:ext>
            </a:extLst>
          </p:cNvPr>
          <p:cNvSpPr>
            <a:spLocks noGrp="1"/>
          </p:cNvSpPr>
          <p:nvPr>
            <p:ph type="ftr" sz="quarter" idx="11"/>
          </p:nvPr>
        </p:nvSpPr>
        <p:spPr/>
        <p:txBody>
          <a:bodyPr/>
          <a:lstStyle/>
          <a:p>
            <a:r>
              <a:rPr lang="en-US"/>
              <a:t>LAKE 2022- STUDYING ABOUT MEDICINAL PLANTS IN OUR SCHOOL GARDEN</a:t>
            </a:r>
          </a:p>
        </p:txBody>
      </p:sp>
      <p:sp>
        <p:nvSpPr>
          <p:cNvPr id="8" name="Slide Number Placeholder 7">
            <a:extLst>
              <a:ext uri="{FF2B5EF4-FFF2-40B4-BE49-F238E27FC236}">
                <a16:creationId xmlns:a16="http://schemas.microsoft.com/office/drawing/2014/main" id="{A2B6F92A-8064-15FD-2E11-DCCEE3C23A3A}"/>
              </a:ext>
            </a:extLst>
          </p:cNvPr>
          <p:cNvSpPr>
            <a:spLocks noGrp="1"/>
          </p:cNvSpPr>
          <p:nvPr>
            <p:ph type="sldNum" sz="quarter" idx="12"/>
          </p:nvPr>
        </p:nvSpPr>
        <p:spPr/>
        <p:txBody>
          <a:bodyPr/>
          <a:lstStyle/>
          <a:p>
            <a:fld id="{02B5B9E6-A796-4C62-B6F9-B11F78800EC0}" type="slidenum">
              <a:rPr lang="en-US" smtClean="0"/>
              <a:t>3</a:t>
            </a:fld>
            <a:endParaRPr lang="en-US"/>
          </a:p>
        </p:txBody>
      </p:sp>
    </p:spTree>
    <p:extLst>
      <p:ext uri="{BB962C8B-B14F-4D97-AF65-F5344CB8AC3E}">
        <p14:creationId xmlns:p14="http://schemas.microsoft.com/office/powerpoint/2010/main" val="1553491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D775A-CE18-FE31-31DC-36DBC453B239}"/>
              </a:ext>
            </a:extLst>
          </p:cNvPr>
          <p:cNvSpPr txBox="1">
            <a:spLocks/>
          </p:cNvSpPr>
          <p:nvPr/>
        </p:nvSpPr>
        <p:spPr>
          <a:xfrm>
            <a:off x="1054768" y="1991633"/>
            <a:ext cx="4524833" cy="8789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Times New Roman" panose="02020603050405020304" pitchFamily="18" charset="0"/>
                <a:cs typeface="Times New Roman" panose="02020603050405020304" pitchFamily="18" charset="0"/>
              </a:rPr>
              <a:t>Area of our study</a:t>
            </a:r>
            <a:endParaRPr lang="en-IN" sz="2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B6367248-5F59-50CF-4C92-173AD6468194}"/>
              </a:ext>
            </a:extLst>
          </p:cNvPr>
          <p:cNvSpPr/>
          <p:nvPr/>
        </p:nvSpPr>
        <p:spPr>
          <a:xfrm>
            <a:off x="2210938" y="332167"/>
            <a:ext cx="7915702" cy="661307"/>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IN" sz="4400" b="1" dirty="0">
                <a:latin typeface="Times New Roman" panose="02020603050405020304" pitchFamily="18" charset="0"/>
                <a:cs typeface="Times New Roman" panose="02020603050405020304" pitchFamily="18" charset="0"/>
              </a:rPr>
              <a:t>METHODS AND MATERIALS</a:t>
            </a:r>
          </a:p>
        </p:txBody>
      </p:sp>
      <p:sp>
        <p:nvSpPr>
          <p:cNvPr id="5" name="TextBox 4">
            <a:extLst>
              <a:ext uri="{FF2B5EF4-FFF2-40B4-BE49-F238E27FC236}">
                <a16:creationId xmlns:a16="http://schemas.microsoft.com/office/drawing/2014/main" id="{083A1765-FC05-5704-2ACB-87011243CDB2}"/>
              </a:ext>
            </a:extLst>
          </p:cNvPr>
          <p:cNvSpPr txBox="1"/>
          <p:nvPr/>
        </p:nvSpPr>
        <p:spPr>
          <a:xfrm>
            <a:off x="131388" y="2713087"/>
            <a:ext cx="6064875" cy="1631216"/>
          </a:xfrm>
          <a:prstGeom prst="rect">
            <a:avLst/>
          </a:prstGeom>
          <a:noFill/>
        </p:spPr>
        <p:txBody>
          <a:bodyPr wrap="square" rtlCol="0">
            <a:spAutoFit/>
          </a:bodyPr>
          <a:lstStyle/>
          <a:p>
            <a:pPr marL="342900" indent="-34290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Main Garden-12,52’37”N 77,35’55”E</a:t>
            </a:r>
          </a:p>
          <a:p>
            <a:pPr marL="342900" indent="-342900">
              <a:buFont typeface="Arial" panose="020B0604020202020204" pitchFamily="34" charset="0"/>
              <a:buChar char="•"/>
            </a:pPr>
            <a:endParaRPr lang="en-IN"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Garden behind main block- 12,52’37”N 77,35’55”E</a:t>
            </a:r>
          </a:p>
          <a:p>
            <a:pPr marL="342900" indent="-342900">
              <a:buFont typeface="Arial" panose="020B0604020202020204" pitchFamily="34" charset="0"/>
              <a:buChar char="•"/>
            </a:pPr>
            <a:endParaRPr lang="en-IN"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IN" sz="2000" dirty="0">
                <a:latin typeface="Times New Roman" panose="02020603050405020304" pitchFamily="18" charset="0"/>
                <a:cs typeface="Times New Roman" panose="02020603050405020304" pitchFamily="18" charset="0"/>
              </a:rPr>
              <a:t>Garden behind PP block-   12,52’41”N 77.35’58” E</a:t>
            </a:r>
          </a:p>
        </p:txBody>
      </p:sp>
      <p:grpSp>
        <p:nvGrpSpPr>
          <p:cNvPr id="6" name="Group 5">
            <a:extLst>
              <a:ext uri="{FF2B5EF4-FFF2-40B4-BE49-F238E27FC236}">
                <a16:creationId xmlns:a16="http://schemas.microsoft.com/office/drawing/2014/main" id="{C3137478-D655-9FCD-EFAE-D298A675EC34}"/>
              </a:ext>
            </a:extLst>
          </p:cNvPr>
          <p:cNvGrpSpPr/>
          <p:nvPr/>
        </p:nvGrpSpPr>
        <p:grpSpPr>
          <a:xfrm>
            <a:off x="0" y="-3337"/>
            <a:ext cx="12192000" cy="1933601"/>
            <a:chOff x="0" y="-3336"/>
            <a:chExt cx="9144000" cy="1307562"/>
          </a:xfrm>
        </p:grpSpPr>
        <p:pic>
          <p:nvPicPr>
            <p:cNvPr id="7" name="Picture 6">
              <a:extLst>
                <a:ext uri="{FF2B5EF4-FFF2-40B4-BE49-F238E27FC236}">
                  <a16:creationId xmlns:a16="http://schemas.microsoft.com/office/drawing/2014/main" id="{041EFB49-0CCC-5D21-3B45-C989D3BCBDB1}"/>
                </a:ext>
              </a:extLst>
            </p:cNvPr>
            <p:cNvPicPr>
              <a:picLocks noChangeAspect="1"/>
            </p:cNvPicPr>
            <p:nvPr/>
          </p:nvPicPr>
          <p:blipFill>
            <a:blip r:embed="rId2"/>
            <a:stretch>
              <a:fillRect/>
            </a:stretch>
          </p:blipFill>
          <p:spPr>
            <a:xfrm>
              <a:off x="0" y="-3336"/>
              <a:ext cx="1311990" cy="1274197"/>
            </a:xfrm>
            <a:prstGeom prst="rect">
              <a:avLst/>
            </a:prstGeom>
          </p:spPr>
        </p:pic>
        <p:pic>
          <p:nvPicPr>
            <p:cNvPr id="8" name="Picture 7">
              <a:extLst>
                <a:ext uri="{FF2B5EF4-FFF2-40B4-BE49-F238E27FC236}">
                  <a16:creationId xmlns:a16="http://schemas.microsoft.com/office/drawing/2014/main" id="{41A91E44-CCD8-2C77-6919-93375C4A59B2}"/>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9" name="Footer Placeholder 8">
            <a:extLst>
              <a:ext uri="{FF2B5EF4-FFF2-40B4-BE49-F238E27FC236}">
                <a16:creationId xmlns:a16="http://schemas.microsoft.com/office/drawing/2014/main" id="{A0A85AB7-46FC-639D-0A87-6CB4CF026C6B}"/>
              </a:ext>
            </a:extLst>
          </p:cNvPr>
          <p:cNvSpPr>
            <a:spLocks noGrp="1"/>
          </p:cNvSpPr>
          <p:nvPr>
            <p:ph type="ftr" sz="quarter" idx="11"/>
          </p:nvPr>
        </p:nvSpPr>
        <p:spPr>
          <a:xfrm>
            <a:off x="1464801" y="6357039"/>
            <a:ext cx="4114800" cy="365125"/>
          </a:xfrm>
        </p:spPr>
        <p:txBody>
          <a:bodyPr/>
          <a:lstStyle/>
          <a:p>
            <a:r>
              <a:rPr lang="en-US" dirty="0"/>
              <a:t>LAKE 2022- STUDYING ABOUT MEDICINAL PLANTS IN OUR SCHOOL GARDEN</a:t>
            </a:r>
          </a:p>
        </p:txBody>
      </p:sp>
      <p:sp>
        <p:nvSpPr>
          <p:cNvPr id="10" name="Slide Number Placeholder 9">
            <a:extLst>
              <a:ext uri="{FF2B5EF4-FFF2-40B4-BE49-F238E27FC236}">
                <a16:creationId xmlns:a16="http://schemas.microsoft.com/office/drawing/2014/main" id="{BBF7FF98-67CD-F9A9-79ED-EC5E0D4CFDF1}"/>
              </a:ext>
            </a:extLst>
          </p:cNvPr>
          <p:cNvSpPr>
            <a:spLocks noGrp="1"/>
          </p:cNvSpPr>
          <p:nvPr>
            <p:ph type="sldNum" sz="quarter" idx="12"/>
          </p:nvPr>
        </p:nvSpPr>
        <p:spPr/>
        <p:txBody>
          <a:bodyPr/>
          <a:lstStyle/>
          <a:p>
            <a:fld id="{02B5B9E6-A796-4C62-B6F9-B11F78800EC0}" type="slidenum">
              <a:rPr lang="en-US" smtClean="0"/>
              <a:t>4</a:t>
            </a:fld>
            <a:endParaRPr lang="en-US"/>
          </a:p>
        </p:txBody>
      </p:sp>
      <p:pic>
        <p:nvPicPr>
          <p:cNvPr id="12" name="Picture 11">
            <a:extLst>
              <a:ext uri="{FF2B5EF4-FFF2-40B4-BE49-F238E27FC236}">
                <a16:creationId xmlns:a16="http://schemas.microsoft.com/office/drawing/2014/main" id="{9DDA600A-BE93-4275-6698-B4D89CEDEF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0795" y="1256198"/>
            <a:ext cx="4253865" cy="4837428"/>
          </a:xfrm>
          <a:prstGeom prst="rect">
            <a:avLst/>
          </a:prstGeom>
        </p:spPr>
      </p:pic>
    </p:spTree>
    <p:extLst>
      <p:ext uri="{BB962C8B-B14F-4D97-AF65-F5344CB8AC3E}">
        <p14:creationId xmlns:p14="http://schemas.microsoft.com/office/powerpoint/2010/main" val="3993654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C9F469-2327-3AA1-7309-B7F02BFEE809}"/>
              </a:ext>
            </a:extLst>
          </p:cNvPr>
          <p:cNvSpPr txBox="1"/>
          <p:nvPr/>
        </p:nvSpPr>
        <p:spPr>
          <a:xfrm>
            <a:off x="1141757" y="1940226"/>
            <a:ext cx="9175950" cy="3046988"/>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Materials we used:-</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Logbooks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Reference books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Enquired home remedies from school aunties and helpers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Google forms</a:t>
            </a:r>
          </a:p>
          <a:p>
            <a:pPr marL="285750" indent="-285750">
              <a:buFont typeface="Arial" panose="020B0604020202020204" pitchFamily="34" charset="0"/>
              <a:buChar char="•"/>
            </a:pPr>
            <a:r>
              <a:rPr lang="en-US" sz="2400" dirty="0" err="1">
                <a:latin typeface="Times New Roman" panose="02020603050405020304" pitchFamily="18" charset="0"/>
                <a:cs typeface="Times New Roman" panose="02020603050405020304" pitchFamily="18" charset="0"/>
              </a:rPr>
              <a:t>Wix</a:t>
            </a:r>
            <a:r>
              <a:rPr lang="en-US" sz="2400" dirty="0">
                <a:latin typeface="Times New Roman" panose="02020603050405020304" pitchFamily="18" charset="0"/>
                <a:cs typeface="Times New Roman" panose="02020603050405020304" pitchFamily="18" charset="0"/>
              </a:rPr>
              <a:t> website editor </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Smartphones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Laptops</a:t>
            </a:r>
            <a:endParaRPr lang="en-IN" sz="2400" dirty="0">
              <a:latin typeface="Times New Roman" panose="02020603050405020304" pitchFamily="18" charset="0"/>
              <a:cs typeface="Times New Roman" panose="02020603050405020304" pitchFamily="18" charset="0"/>
            </a:endParaRPr>
          </a:p>
        </p:txBody>
      </p:sp>
      <p:grpSp>
        <p:nvGrpSpPr>
          <p:cNvPr id="4" name="Group 3">
            <a:extLst>
              <a:ext uri="{FF2B5EF4-FFF2-40B4-BE49-F238E27FC236}">
                <a16:creationId xmlns:a16="http://schemas.microsoft.com/office/drawing/2014/main" id="{4BC5DD3A-AC30-DCCB-C3DC-94468F213D1B}"/>
              </a:ext>
            </a:extLst>
          </p:cNvPr>
          <p:cNvGrpSpPr/>
          <p:nvPr/>
        </p:nvGrpSpPr>
        <p:grpSpPr>
          <a:xfrm>
            <a:off x="0" y="-3337"/>
            <a:ext cx="12192000" cy="1933601"/>
            <a:chOff x="0" y="-3336"/>
            <a:chExt cx="9144000" cy="1307562"/>
          </a:xfrm>
        </p:grpSpPr>
        <p:pic>
          <p:nvPicPr>
            <p:cNvPr id="5" name="Picture 4">
              <a:extLst>
                <a:ext uri="{FF2B5EF4-FFF2-40B4-BE49-F238E27FC236}">
                  <a16:creationId xmlns:a16="http://schemas.microsoft.com/office/drawing/2014/main" id="{145C0B53-7ACE-FF84-5A91-7625A417C316}"/>
                </a:ext>
              </a:extLst>
            </p:cNvPr>
            <p:cNvPicPr>
              <a:picLocks noChangeAspect="1"/>
            </p:cNvPicPr>
            <p:nvPr/>
          </p:nvPicPr>
          <p:blipFill>
            <a:blip r:embed="rId2"/>
            <a:stretch>
              <a:fillRect/>
            </a:stretch>
          </p:blipFill>
          <p:spPr>
            <a:xfrm>
              <a:off x="0" y="-3336"/>
              <a:ext cx="1311990" cy="1274197"/>
            </a:xfrm>
            <a:prstGeom prst="rect">
              <a:avLst/>
            </a:prstGeom>
          </p:spPr>
        </p:pic>
        <p:pic>
          <p:nvPicPr>
            <p:cNvPr id="6" name="Picture 5">
              <a:extLst>
                <a:ext uri="{FF2B5EF4-FFF2-40B4-BE49-F238E27FC236}">
                  <a16:creationId xmlns:a16="http://schemas.microsoft.com/office/drawing/2014/main" id="{998DC08C-654A-3DA6-90D9-D2FE2DCEC059}"/>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7" name="Footer Placeholder 6">
            <a:extLst>
              <a:ext uri="{FF2B5EF4-FFF2-40B4-BE49-F238E27FC236}">
                <a16:creationId xmlns:a16="http://schemas.microsoft.com/office/drawing/2014/main" id="{EB2B4B91-F3A2-175D-A06B-2F9E77E328B5}"/>
              </a:ext>
            </a:extLst>
          </p:cNvPr>
          <p:cNvSpPr>
            <a:spLocks noGrp="1"/>
          </p:cNvSpPr>
          <p:nvPr>
            <p:ph type="ftr" sz="quarter" idx="11"/>
          </p:nvPr>
        </p:nvSpPr>
        <p:spPr/>
        <p:txBody>
          <a:bodyPr/>
          <a:lstStyle/>
          <a:p>
            <a:r>
              <a:rPr lang="en-US"/>
              <a:t>LAKE 2022- STUDYING ABOUT MEDICINAL PLANTS IN OUR SCHOOL GARDEN</a:t>
            </a:r>
          </a:p>
        </p:txBody>
      </p:sp>
      <p:sp>
        <p:nvSpPr>
          <p:cNvPr id="8" name="Slide Number Placeholder 7">
            <a:extLst>
              <a:ext uri="{FF2B5EF4-FFF2-40B4-BE49-F238E27FC236}">
                <a16:creationId xmlns:a16="http://schemas.microsoft.com/office/drawing/2014/main" id="{09369A73-D774-17F3-2D82-4004730BAABD}"/>
              </a:ext>
            </a:extLst>
          </p:cNvPr>
          <p:cNvSpPr>
            <a:spLocks noGrp="1"/>
          </p:cNvSpPr>
          <p:nvPr>
            <p:ph type="sldNum" sz="quarter" idx="12"/>
          </p:nvPr>
        </p:nvSpPr>
        <p:spPr/>
        <p:txBody>
          <a:bodyPr/>
          <a:lstStyle/>
          <a:p>
            <a:fld id="{02B5B9E6-A796-4C62-B6F9-B11F78800EC0}" type="slidenum">
              <a:rPr lang="en-US" smtClean="0"/>
              <a:t>5</a:t>
            </a:fld>
            <a:endParaRPr lang="en-US"/>
          </a:p>
        </p:txBody>
      </p:sp>
    </p:spTree>
    <p:extLst>
      <p:ext uri="{BB962C8B-B14F-4D97-AF65-F5344CB8AC3E}">
        <p14:creationId xmlns:p14="http://schemas.microsoft.com/office/powerpoint/2010/main" val="2968718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8FAD-9996-FE2A-BDBE-F77A0639364F}"/>
              </a:ext>
            </a:extLst>
          </p:cNvPr>
          <p:cNvSpPr txBox="1">
            <a:spLocks/>
          </p:cNvSpPr>
          <p:nvPr/>
        </p:nvSpPr>
        <p:spPr>
          <a:xfrm>
            <a:off x="4866896" y="357909"/>
            <a:ext cx="7704000" cy="572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Times New Roman" panose="02020603050405020304" pitchFamily="18" charset="0"/>
                <a:cs typeface="Times New Roman" panose="02020603050405020304" pitchFamily="18" charset="0"/>
              </a:rPr>
              <a:t>Result</a:t>
            </a:r>
            <a:endParaRPr lang="en-IN" b="1" dirty="0">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id="{97DBCD98-E00D-4C8D-9FC8-B1773BBCF25D}"/>
              </a:ext>
            </a:extLst>
          </p:cNvPr>
          <p:cNvGraphicFramePr>
            <a:graphicFrameLocks noGrp="1"/>
          </p:cNvGraphicFramePr>
          <p:nvPr>
            <p:extLst>
              <p:ext uri="{D42A27DB-BD31-4B8C-83A1-F6EECF244321}">
                <p14:modId xmlns:p14="http://schemas.microsoft.com/office/powerpoint/2010/main" val="1378809977"/>
              </p:ext>
            </p:extLst>
          </p:nvPr>
        </p:nvGraphicFramePr>
        <p:xfrm>
          <a:off x="395786" y="1389302"/>
          <a:ext cx="11349039" cy="5029200"/>
        </p:xfrm>
        <a:graphic>
          <a:graphicData uri="http://schemas.openxmlformats.org/drawingml/2006/table">
            <a:tbl>
              <a:tblPr firstRow="1" bandRow="1">
                <a:tableStyleId>{93296810-A885-4BE3-A3E7-6D5BEEA58F35}</a:tableStyleId>
              </a:tblPr>
              <a:tblGrid>
                <a:gridCol w="535649">
                  <a:extLst>
                    <a:ext uri="{9D8B030D-6E8A-4147-A177-3AD203B41FA5}">
                      <a16:colId xmlns:a16="http://schemas.microsoft.com/office/drawing/2014/main" val="2986295130"/>
                    </a:ext>
                  </a:extLst>
                </a:gridCol>
                <a:gridCol w="1989126">
                  <a:extLst>
                    <a:ext uri="{9D8B030D-6E8A-4147-A177-3AD203B41FA5}">
                      <a16:colId xmlns:a16="http://schemas.microsoft.com/office/drawing/2014/main" val="1709525168"/>
                    </a:ext>
                  </a:extLst>
                </a:gridCol>
                <a:gridCol w="2116028">
                  <a:extLst>
                    <a:ext uri="{9D8B030D-6E8A-4147-A177-3AD203B41FA5}">
                      <a16:colId xmlns:a16="http://schemas.microsoft.com/office/drawing/2014/main" val="850331770"/>
                    </a:ext>
                  </a:extLst>
                </a:gridCol>
                <a:gridCol w="2116028">
                  <a:extLst>
                    <a:ext uri="{9D8B030D-6E8A-4147-A177-3AD203B41FA5}">
                      <a16:colId xmlns:a16="http://schemas.microsoft.com/office/drawing/2014/main" val="1663746290"/>
                    </a:ext>
                  </a:extLst>
                </a:gridCol>
                <a:gridCol w="1586353">
                  <a:extLst>
                    <a:ext uri="{9D8B030D-6E8A-4147-A177-3AD203B41FA5}">
                      <a16:colId xmlns:a16="http://schemas.microsoft.com/office/drawing/2014/main" val="2676064582"/>
                    </a:ext>
                  </a:extLst>
                </a:gridCol>
                <a:gridCol w="3005855">
                  <a:extLst>
                    <a:ext uri="{9D8B030D-6E8A-4147-A177-3AD203B41FA5}">
                      <a16:colId xmlns:a16="http://schemas.microsoft.com/office/drawing/2014/main" val="3127755529"/>
                    </a:ext>
                  </a:extLst>
                </a:gridCol>
              </a:tblGrid>
              <a:tr h="768304">
                <a:tc>
                  <a:txBody>
                    <a:bodyPr/>
                    <a:lstStyle/>
                    <a:p>
                      <a:r>
                        <a:rPr lang="en-IN" dirty="0" err="1">
                          <a:latin typeface="Times New Roman" panose="02020603050405020304" pitchFamily="18" charset="0"/>
                          <a:cs typeface="Times New Roman" panose="02020603050405020304" pitchFamily="18" charset="0"/>
                        </a:rPr>
                        <a:t>Sl</a:t>
                      </a:r>
                      <a:r>
                        <a:rPr lang="en-IN" dirty="0">
                          <a:latin typeface="Times New Roman" panose="02020603050405020304" pitchFamily="18" charset="0"/>
                          <a:cs typeface="Times New Roman" panose="02020603050405020304" pitchFamily="18" charset="0"/>
                        </a:rPr>
                        <a:t> no</a:t>
                      </a:r>
                    </a:p>
                  </a:txBody>
                  <a:tcPr/>
                </a:tc>
                <a:tc>
                  <a:txBody>
                    <a:bodyPr/>
                    <a:lstStyle/>
                    <a:p>
                      <a:r>
                        <a:rPr lang="en-IN" dirty="0">
                          <a:latin typeface="Times New Roman" panose="02020603050405020304" pitchFamily="18" charset="0"/>
                          <a:cs typeface="Times New Roman" panose="02020603050405020304" pitchFamily="18" charset="0"/>
                        </a:rPr>
                        <a:t>Scientific Name</a:t>
                      </a:r>
                    </a:p>
                  </a:txBody>
                  <a:tcPr/>
                </a:tc>
                <a:tc>
                  <a:txBody>
                    <a:bodyPr/>
                    <a:lstStyle/>
                    <a:p>
                      <a:r>
                        <a:rPr lang="en-IN" dirty="0">
                          <a:latin typeface="Times New Roman" panose="02020603050405020304" pitchFamily="18" charset="0"/>
                          <a:cs typeface="Times New Roman" panose="02020603050405020304" pitchFamily="18" charset="0"/>
                        </a:rPr>
                        <a:t>Common Name</a:t>
                      </a:r>
                    </a:p>
                  </a:txBody>
                  <a:tcPr/>
                </a:tc>
                <a:tc>
                  <a:txBody>
                    <a:bodyPr/>
                    <a:lstStyle/>
                    <a:p>
                      <a:r>
                        <a:rPr lang="en-IN" dirty="0">
                          <a:latin typeface="Times New Roman" panose="02020603050405020304" pitchFamily="18" charset="0"/>
                          <a:cs typeface="Times New Roman" panose="02020603050405020304" pitchFamily="18" charset="0"/>
                        </a:rPr>
                        <a:t>Kannada name</a:t>
                      </a:r>
                    </a:p>
                  </a:txBody>
                  <a:tcPr/>
                </a:tc>
                <a:tc>
                  <a:txBody>
                    <a:bodyPr/>
                    <a:lstStyle/>
                    <a:p>
                      <a:r>
                        <a:rPr lang="en-IN"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4088262726"/>
                  </a:ext>
                </a:extLst>
              </a:tr>
              <a:tr h="998795">
                <a:tc>
                  <a:txBody>
                    <a:bodyPr/>
                    <a:lstStyle/>
                    <a:p>
                      <a:r>
                        <a:rPr lang="en-IN" b="0" dirty="0">
                          <a:latin typeface="Times New Roman" panose="02020603050405020304" pitchFamily="18" charset="0"/>
                          <a:cs typeface="Times New Roman" panose="02020603050405020304" pitchFamily="18" charset="0"/>
                        </a:rPr>
                        <a:t>1.</a:t>
                      </a:r>
                    </a:p>
                  </a:txBody>
                  <a:tcPr/>
                </a:tc>
                <a:tc>
                  <a:txBody>
                    <a:bodyPr/>
                    <a:lstStyle/>
                    <a:p>
                      <a:r>
                        <a:rPr lang="en-IN" b="0" i="1" dirty="0" err="1">
                          <a:latin typeface="Times New Roman" panose="02020603050405020304" pitchFamily="18" charset="0"/>
                          <a:cs typeface="Times New Roman" panose="02020603050405020304" pitchFamily="18" charset="0"/>
                        </a:rPr>
                        <a:t>Ocimum</a:t>
                      </a:r>
                      <a:r>
                        <a:rPr lang="en-IN" b="0" i="1" dirty="0">
                          <a:latin typeface="Times New Roman" panose="02020603050405020304" pitchFamily="18" charset="0"/>
                          <a:cs typeface="Times New Roman" panose="02020603050405020304" pitchFamily="18" charset="0"/>
                        </a:rPr>
                        <a:t> sanctum</a:t>
                      </a:r>
                    </a:p>
                  </a:txBody>
                  <a:tcPr/>
                </a:tc>
                <a:tc>
                  <a:txBody>
                    <a:bodyPr/>
                    <a:lstStyle/>
                    <a:p>
                      <a:r>
                        <a:rPr lang="en-IN" b="0" dirty="0">
                          <a:latin typeface="Times New Roman" panose="02020603050405020304" pitchFamily="18" charset="0"/>
                          <a:cs typeface="Times New Roman" panose="02020603050405020304" pitchFamily="18" charset="0"/>
                        </a:rPr>
                        <a:t>Holy Basil</a:t>
                      </a:r>
                    </a:p>
                  </a:txBody>
                  <a:tcPr/>
                </a:tc>
                <a:tc>
                  <a:txBody>
                    <a:bodyPr/>
                    <a:lstStyle/>
                    <a:p>
                      <a:r>
                        <a:rPr lang="en-IN" b="0" dirty="0">
                          <a:latin typeface="Times New Roman" panose="02020603050405020304" pitchFamily="18" charset="0"/>
                          <a:cs typeface="Times New Roman" panose="02020603050405020304" pitchFamily="18" charset="0"/>
                        </a:rPr>
                        <a:t>Rama </a:t>
                      </a:r>
                      <a:r>
                        <a:rPr lang="en-IN" b="0" dirty="0" err="1">
                          <a:latin typeface="Times New Roman" panose="02020603050405020304" pitchFamily="18" charset="0"/>
                          <a:cs typeface="Times New Roman" panose="02020603050405020304" pitchFamily="18" charset="0"/>
                        </a:rPr>
                        <a:t>Tulsi</a:t>
                      </a:r>
                      <a:endParaRPr lang="en-IN" b="0" dirty="0">
                        <a:latin typeface="Times New Roman" panose="02020603050405020304" pitchFamily="18" charset="0"/>
                        <a:cs typeface="Times New Roman" panose="02020603050405020304" pitchFamily="18" charset="0"/>
                      </a:endParaRPr>
                    </a:p>
                  </a:txBody>
                  <a:tcPr/>
                </a:tc>
                <a:tc>
                  <a:txBody>
                    <a:bodyPr/>
                    <a:lstStyle/>
                    <a:p>
                      <a:r>
                        <a:rPr lang="en-IN" b="0" dirty="0">
                          <a:latin typeface="Times New Roman" panose="02020603050405020304" pitchFamily="18" charset="0"/>
                          <a:cs typeface="Times New Roman" panose="02020603050405020304" pitchFamily="18" charset="0"/>
                        </a:rPr>
                        <a:t>15</a:t>
                      </a:r>
                    </a:p>
                  </a:txBody>
                  <a:tcPr/>
                </a:tc>
                <a:tc>
                  <a:txBody>
                    <a:bodyPr/>
                    <a:lstStyle/>
                    <a:p>
                      <a:pPr marL="285750" indent="-285750">
                        <a:buFont typeface="Arial" panose="020B0604020202020204" pitchFamily="34" charset="0"/>
                        <a:buChar char="•"/>
                      </a:pPr>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treatment of colds and flue, to cleanse the respiratory tract of toxins, and in the relief of gas and bloating.</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107880352"/>
                  </a:ext>
                </a:extLst>
              </a:tr>
              <a:tr h="998795">
                <a:tc>
                  <a:txBody>
                    <a:bodyPr/>
                    <a:lstStyle/>
                    <a:p>
                      <a:r>
                        <a:rPr lang="en-IN" b="0" dirty="0">
                          <a:latin typeface="Times New Roman" panose="02020603050405020304" pitchFamily="18" charset="0"/>
                          <a:cs typeface="Times New Roman" panose="02020603050405020304" pitchFamily="18" charset="0"/>
                        </a:rPr>
                        <a:t>2. </a:t>
                      </a:r>
                    </a:p>
                  </a:txBody>
                  <a:tcPr/>
                </a:tc>
                <a:tc>
                  <a:txBody>
                    <a:bodyPr/>
                    <a:lstStyle/>
                    <a:p>
                      <a:r>
                        <a:rPr lang="en-IN" b="0" i="1" dirty="0" err="1">
                          <a:latin typeface="Times New Roman" panose="02020603050405020304" pitchFamily="18" charset="0"/>
                          <a:cs typeface="Times New Roman" panose="02020603050405020304" pitchFamily="18" charset="0"/>
                        </a:rPr>
                        <a:t>Ocimum</a:t>
                      </a:r>
                      <a:r>
                        <a:rPr lang="en-IN" b="0" i="1" dirty="0">
                          <a:latin typeface="Times New Roman" panose="02020603050405020304" pitchFamily="18" charset="0"/>
                          <a:cs typeface="Times New Roman" panose="02020603050405020304" pitchFamily="18" charset="0"/>
                        </a:rPr>
                        <a:t> sanctum</a:t>
                      </a:r>
                    </a:p>
                  </a:txBody>
                  <a:tcPr/>
                </a:tc>
                <a:tc>
                  <a:txBody>
                    <a:bodyPr/>
                    <a:lstStyle/>
                    <a:p>
                      <a:r>
                        <a:rPr lang="en-IN" b="0" dirty="0">
                          <a:latin typeface="Times New Roman" panose="02020603050405020304" pitchFamily="18" charset="0"/>
                          <a:cs typeface="Times New Roman" panose="02020603050405020304" pitchFamily="18" charset="0"/>
                        </a:rPr>
                        <a:t>Holy Basil</a:t>
                      </a:r>
                    </a:p>
                  </a:txBody>
                  <a:tcPr/>
                </a:tc>
                <a:tc>
                  <a:txBody>
                    <a:bodyPr/>
                    <a:lstStyle/>
                    <a:p>
                      <a:r>
                        <a:rPr lang="en-IN" b="0" dirty="0">
                          <a:latin typeface="Times New Roman" panose="02020603050405020304" pitchFamily="18" charset="0"/>
                          <a:cs typeface="Times New Roman" panose="02020603050405020304" pitchFamily="18" charset="0"/>
                        </a:rPr>
                        <a:t>Krishna </a:t>
                      </a:r>
                      <a:r>
                        <a:rPr lang="en-IN" b="0" dirty="0" err="1">
                          <a:latin typeface="Times New Roman" panose="02020603050405020304" pitchFamily="18" charset="0"/>
                          <a:cs typeface="Times New Roman" panose="02020603050405020304" pitchFamily="18" charset="0"/>
                        </a:rPr>
                        <a:t>Tulsi</a:t>
                      </a:r>
                      <a:endParaRPr lang="en-IN" b="0" dirty="0">
                        <a:latin typeface="Times New Roman" panose="02020603050405020304" pitchFamily="18" charset="0"/>
                        <a:cs typeface="Times New Roman" panose="02020603050405020304" pitchFamily="18" charset="0"/>
                      </a:endParaRPr>
                    </a:p>
                  </a:txBody>
                  <a:tcPr/>
                </a:tc>
                <a:tc>
                  <a:txBody>
                    <a:bodyPr/>
                    <a:lstStyle/>
                    <a:p>
                      <a:r>
                        <a:rPr lang="en-IN" b="0" dirty="0">
                          <a:latin typeface="Times New Roman" panose="02020603050405020304" pitchFamily="18" charset="0"/>
                          <a:cs typeface="Times New Roman" panose="02020603050405020304" pitchFamily="18" charset="0"/>
                        </a:rPr>
                        <a:t>22</a:t>
                      </a: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helps cure infections such as throat infections, respiratory problems, earaches and skin diseases.</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3756382"/>
                  </a:ext>
                </a:extLst>
              </a:tr>
              <a:tr h="1459778">
                <a:tc>
                  <a:txBody>
                    <a:bodyPr/>
                    <a:lstStyle/>
                    <a:p>
                      <a:r>
                        <a:rPr lang="en-IN" b="0" dirty="0">
                          <a:latin typeface="Times New Roman" panose="02020603050405020304" pitchFamily="18" charset="0"/>
                          <a:cs typeface="Times New Roman" panose="02020603050405020304" pitchFamily="18" charset="0"/>
                        </a:rPr>
                        <a:t>3. </a:t>
                      </a:r>
                    </a:p>
                  </a:txBody>
                  <a:tcPr/>
                </a:tc>
                <a:tc>
                  <a:txBody>
                    <a:bodyPr/>
                    <a:lstStyle/>
                    <a:p>
                      <a:r>
                        <a:rPr lang="en-IN" b="0" i="1" dirty="0">
                          <a:latin typeface="Times New Roman" panose="02020603050405020304" pitchFamily="18" charset="0"/>
                          <a:cs typeface="Times New Roman" panose="02020603050405020304" pitchFamily="18" charset="0"/>
                        </a:rPr>
                        <a:t>Curcuma longa</a:t>
                      </a:r>
                    </a:p>
                  </a:txBody>
                  <a:tcPr/>
                </a:tc>
                <a:tc>
                  <a:txBody>
                    <a:bodyPr/>
                    <a:lstStyle/>
                    <a:p>
                      <a:r>
                        <a:rPr lang="en-IN" b="0" dirty="0">
                          <a:latin typeface="Times New Roman" panose="02020603050405020304" pitchFamily="18" charset="0"/>
                          <a:cs typeface="Times New Roman" panose="02020603050405020304" pitchFamily="18" charset="0"/>
                        </a:rPr>
                        <a:t>Wild turmeric</a:t>
                      </a:r>
                    </a:p>
                  </a:txBody>
                  <a:tcPr/>
                </a:tc>
                <a:tc>
                  <a:txBody>
                    <a:bodyPr/>
                    <a:lstStyle/>
                    <a:p>
                      <a:r>
                        <a:rPr lang="en-IN" b="0" dirty="0" err="1">
                          <a:latin typeface="Times New Roman" panose="02020603050405020304" pitchFamily="18" charset="0"/>
                          <a:cs typeface="Times New Roman" panose="02020603050405020304" pitchFamily="18" charset="0"/>
                        </a:rPr>
                        <a:t>Harishina</a:t>
                      </a:r>
                      <a:endParaRPr lang="en-IN" b="0" dirty="0">
                        <a:latin typeface="Times New Roman" panose="02020603050405020304" pitchFamily="18" charset="0"/>
                        <a:cs typeface="Times New Roman" panose="02020603050405020304" pitchFamily="18" charset="0"/>
                      </a:endParaRPr>
                    </a:p>
                  </a:txBody>
                  <a:tcPr/>
                </a:tc>
                <a:tc>
                  <a:txBody>
                    <a:bodyPr/>
                    <a:lstStyle/>
                    <a:p>
                      <a:r>
                        <a:rPr lang="en-IN" b="0" dirty="0">
                          <a:latin typeface="Times New Roman" panose="02020603050405020304" pitchFamily="18" charset="0"/>
                          <a:cs typeface="Times New Roman" panose="02020603050405020304" pitchFamily="18" charset="0"/>
                        </a:rPr>
                        <a:t>1</a:t>
                      </a: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anti-tumor, immunological effects, wound healing, anti -fungal, anti -oxidant, anti - microbial, anti-diabetic, antiplatelet and mosquito repellent activity</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44580680"/>
                  </a:ext>
                </a:extLst>
              </a:tr>
            </a:tbl>
          </a:graphicData>
        </a:graphic>
      </p:graphicFrame>
      <p:grpSp>
        <p:nvGrpSpPr>
          <p:cNvPr id="4" name="Group 3">
            <a:extLst>
              <a:ext uri="{FF2B5EF4-FFF2-40B4-BE49-F238E27FC236}">
                <a16:creationId xmlns:a16="http://schemas.microsoft.com/office/drawing/2014/main" id="{C6166932-E319-D447-F429-293720ACC89F}"/>
              </a:ext>
            </a:extLst>
          </p:cNvPr>
          <p:cNvGrpSpPr/>
          <p:nvPr/>
        </p:nvGrpSpPr>
        <p:grpSpPr>
          <a:xfrm>
            <a:off x="118280" y="130371"/>
            <a:ext cx="11955439" cy="1258931"/>
            <a:chOff x="0" y="-3336"/>
            <a:chExt cx="9144000" cy="1307562"/>
          </a:xfrm>
        </p:grpSpPr>
        <p:pic>
          <p:nvPicPr>
            <p:cNvPr id="5" name="Picture 4">
              <a:extLst>
                <a:ext uri="{FF2B5EF4-FFF2-40B4-BE49-F238E27FC236}">
                  <a16:creationId xmlns:a16="http://schemas.microsoft.com/office/drawing/2014/main" id="{BEE8F7BF-ACD2-3813-7AA6-F825093947C2}"/>
                </a:ext>
              </a:extLst>
            </p:cNvPr>
            <p:cNvPicPr>
              <a:picLocks noChangeAspect="1"/>
            </p:cNvPicPr>
            <p:nvPr/>
          </p:nvPicPr>
          <p:blipFill>
            <a:blip r:embed="rId2"/>
            <a:stretch>
              <a:fillRect/>
            </a:stretch>
          </p:blipFill>
          <p:spPr>
            <a:xfrm>
              <a:off x="0" y="-3336"/>
              <a:ext cx="1311990" cy="1274197"/>
            </a:xfrm>
            <a:prstGeom prst="rect">
              <a:avLst/>
            </a:prstGeom>
          </p:spPr>
        </p:pic>
        <p:pic>
          <p:nvPicPr>
            <p:cNvPr id="6" name="Picture 5">
              <a:extLst>
                <a:ext uri="{FF2B5EF4-FFF2-40B4-BE49-F238E27FC236}">
                  <a16:creationId xmlns:a16="http://schemas.microsoft.com/office/drawing/2014/main" id="{D5F96889-1F92-2D12-66EE-2B26C50C12B1}"/>
                </a:ext>
              </a:extLst>
            </p:cNvPr>
            <p:cNvPicPr>
              <a:picLocks noChangeAspect="1"/>
            </p:cNvPicPr>
            <p:nvPr/>
          </p:nvPicPr>
          <p:blipFill>
            <a:blip r:embed="rId3"/>
            <a:stretch>
              <a:fillRect/>
            </a:stretch>
          </p:blipFill>
          <p:spPr>
            <a:xfrm>
              <a:off x="7832010" y="30029"/>
              <a:ext cx="1311990" cy="1274197"/>
            </a:xfrm>
            <a:prstGeom prst="rect">
              <a:avLst/>
            </a:prstGeom>
          </p:spPr>
        </p:pic>
      </p:grpSp>
      <p:sp>
        <p:nvSpPr>
          <p:cNvPr id="7" name="Footer Placeholder 6">
            <a:extLst>
              <a:ext uri="{FF2B5EF4-FFF2-40B4-BE49-F238E27FC236}">
                <a16:creationId xmlns:a16="http://schemas.microsoft.com/office/drawing/2014/main" id="{5E3B7806-06D0-501C-6E79-3F8868254E84}"/>
              </a:ext>
            </a:extLst>
          </p:cNvPr>
          <p:cNvSpPr>
            <a:spLocks noGrp="1"/>
          </p:cNvSpPr>
          <p:nvPr>
            <p:ph type="ftr" sz="quarter" idx="11"/>
          </p:nvPr>
        </p:nvSpPr>
        <p:spPr/>
        <p:txBody>
          <a:bodyPr/>
          <a:lstStyle/>
          <a:p>
            <a:r>
              <a:rPr lang="en-US"/>
              <a:t>LAKE 2022- STUDYING ABOUT MEDICINAL PLANTS IN OUR SCHOOL GARDEN</a:t>
            </a:r>
          </a:p>
        </p:txBody>
      </p:sp>
      <p:sp>
        <p:nvSpPr>
          <p:cNvPr id="8" name="Slide Number Placeholder 7">
            <a:extLst>
              <a:ext uri="{FF2B5EF4-FFF2-40B4-BE49-F238E27FC236}">
                <a16:creationId xmlns:a16="http://schemas.microsoft.com/office/drawing/2014/main" id="{699F0382-31C6-DF14-57ED-214FC05E91D5}"/>
              </a:ext>
            </a:extLst>
          </p:cNvPr>
          <p:cNvSpPr>
            <a:spLocks noGrp="1"/>
          </p:cNvSpPr>
          <p:nvPr>
            <p:ph type="sldNum" sz="quarter" idx="12"/>
          </p:nvPr>
        </p:nvSpPr>
        <p:spPr/>
        <p:txBody>
          <a:bodyPr/>
          <a:lstStyle/>
          <a:p>
            <a:fld id="{02B5B9E6-A796-4C62-B6F9-B11F78800EC0}" type="slidenum">
              <a:rPr lang="en-US" smtClean="0"/>
              <a:t>6</a:t>
            </a:fld>
            <a:endParaRPr lang="en-US"/>
          </a:p>
        </p:txBody>
      </p:sp>
    </p:spTree>
    <p:extLst>
      <p:ext uri="{BB962C8B-B14F-4D97-AF65-F5344CB8AC3E}">
        <p14:creationId xmlns:p14="http://schemas.microsoft.com/office/powerpoint/2010/main" val="789642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ACF763F-C526-8265-1F4A-ACD4379CA3BA}"/>
              </a:ext>
            </a:extLst>
          </p:cNvPr>
          <p:cNvGraphicFramePr>
            <a:graphicFrameLocks noGrp="1"/>
          </p:cNvGraphicFramePr>
          <p:nvPr>
            <p:extLst>
              <p:ext uri="{D42A27DB-BD31-4B8C-83A1-F6EECF244321}">
                <p14:modId xmlns:p14="http://schemas.microsoft.com/office/powerpoint/2010/main" val="3728195734"/>
              </p:ext>
            </p:extLst>
          </p:nvPr>
        </p:nvGraphicFramePr>
        <p:xfrm>
          <a:off x="300370" y="72169"/>
          <a:ext cx="11591259" cy="6649306"/>
        </p:xfrm>
        <a:graphic>
          <a:graphicData uri="http://schemas.openxmlformats.org/drawingml/2006/table">
            <a:tbl>
              <a:tblPr firstRow="1" bandRow="1">
                <a:tableStyleId>{93296810-A885-4BE3-A3E7-6D5BEEA58F35}</a:tableStyleId>
              </a:tblPr>
              <a:tblGrid>
                <a:gridCol w="547081">
                  <a:extLst>
                    <a:ext uri="{9D8B030D-6E8A-4147-A177-3AD203B41FA5}">
                      <a16:colId xmlns:a16="http://schemas.microsoft.com/office/drawing/2014/main" val="2986295130"/>
                    </a:ext>
                  </a:extLst>
                </a:gridCol>
                <a:gridCol w="2031579">
                  <a:extLst>
                    <a:ext uri="{9D8B030D-6E8A-4147-A177-3AD203B41FA5}">
                      <a16:colId xmlns:a16="http://schemas.microsoft.com/office/drawing/2014/main" val="1709525168"/>
                    </a:ext>
                  </a:extLst>
                </a:gridCol>
                <a:gridCol w="2161191">
                  <a:extLst>
                    <a:ext uri="{9D8B030D-6E8A-4147-A177-3AD203B41FA5}">
                      <a16:colId xmlns:a16="http://schemas.microsoft.com/office/drawing/2014/main" val="850331770"/>
                    </a:ext>
                  </a:extLst>
                </a:gridCol>
                <a:gridCol w="2161191">
                  <a:extLst>
                    <a:ext uri="{9D8B030D-6E8A-4147-A177-3AD203B41FA5}">
                      <a16:colId xmlns:a16="http://schemas.microsoft.com/office/drawing/2014/main" val="1663746290"/>
                    </a:ext>
                  </a:extLst>
                </a:gridCol>
                <a:gridCol w="1620210">
                  <a:extLst>
                    <a:ext uri="{9D8B030D-6E8A-4147-A177-3AD203B41FA5}">
                      <a16:colId xmlns:a16="http://schemas.microsoft.com/office/drawing/2014/main" val="2676064582"/>
                    </a:ext>
                  </a:extLst>
                </a:gridCol>
                <a:gridCol w="3070007">
                  <a:extLst>
                    <a:ext uri="{9D8B030D-6E8A-4147-A177-3AD203B41FA5}">
                      <a16:colId xmlns:a16="http://schemas.microsoft.com/office/drawing/2014/main" val="3127755529"/>
                    </a:ext>
                  </a:extLst>
                </a:gridCol>
              </a:tblGrid>
              <a:tr h="1504209">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marL="121920" marR="121920" marT="60960" marB="60960"/>
                </a:tc>
                <a:tc>
                  <a:txBody>
                    <a:bodyPr/>
                    <a:lstStyle/>
                    <a:p>
                      <a:r>
                        <a:rPr lang="en-IN" sz="2000" dirty="0">
                          <a:latin typeface="Times New Roman" panose="02020603050405020304" pitchFamily="18" charset="0"/>
                          <a:cs typeface="Times New Roman" panose="02020603050405020304" pitchFamily="18" charset="0"/>
                        </a:rPr>
                        <a:t>Scientific name</a:t>
                      </a:r>
                    </a:p>
                  </a:txBody>
                  <a:tcPr marL="121920" marR="121920" marT="60960" marB="60960"/>
                </a:tc>
                <a:tc>
                  <a:txBody>
                    <a:bodyPr/>
                    <a:lstStyle/>
                    <a:p>
                      <a:r>
                        <a:rPr lang="en-IN" sz="2000" dirty="0">
                          <a:latin typeface="Times New Roman" panose="02020603050405020304" pitchFamily="18" charset="0"/>
                          <a:cs typeface="Times New Roman" panose="02020603050405020304" pitchFamily="18" charset="0"/>
                        </a:rPr>
                        <a:t>Common name</a:t>
                      </a:r>
                    </a:p>
                  </a:txBody>
                  <a:tcPr marL="121920" marR="121920" marT="60960" marB="60960"/>
                </a:tc>
                <a:tc>
                  <a:txBody>
                    <a:bodyPr/>
                    <a:lstStyle/>
                    <a:p>
                      <a:r>
                        <a:rPr lang="en-IN" sz="2000" dirty="0">
                          <a:latin typeface="Times New Roman" panose="02020603050405020304" pitchFamily="18" charset="0"/>
                          <a:cs typeface="Times New Roman" panose="02020603050405020304" pitchFamily="18" charset="0"/>
                        </a:rPr>
                        <a:t>Kannada name</a:t>
                      </a:r>
                    </a:p>
                  </a:txBody>
                  <a:tcPr marL="121920" marR="121920" marT="60960" marB="60960"/>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marL="121920" marR="121920" marT="60960" marB="60960"/>
                </a:tc>
                <a:tc>
                  <a:txBody>
                    <a:bodyPr/>
                    <a:lstStyle/>
                    <a:p>
                      <a:r>
                        <a:rPr lang="en-IN" sz="2000" dirty="0">
                          <a:latin typeface="Times New Roman" panose="02020603050405020304" pitchFamily="18" charset="0"/>
                          <a:cs typeface="Times New Roman" panose="02020603050405020304" pitchFamily="18" charset="0"/>
                        </a:rPr>
                        <a:t>Medicinal values</a:t>
                      </a:r>
                    </a:p>
                  </a:txBody>
                  <a:tcPr marL="121920" marR="121920" marT="60960" marB="60960"/>
                </a:tc>
                <a:extLst>
                  <a:ext uri="{0D108BD9-81ED-4DB2-BD59-A6C34878D82A}">
                    <a16:rowId xmlns:a16="http://schemas.microsoft.com/office/drawing/2014/main" val="4088262726"/>
                  </a:ext>
                </a:extLst>
              </a:tr>
              <a:tr h="816937">
                <a:tc>
                  <a:txBody>
                    <a:bodyPr/>
                    <a:lstStyle/>
                    <a:p>
                      <a:r>
                        <a:rPr lang="en-IN" sz="2000" b="0" dirty="0">
                          <a:latin typeface="Times New Roman" panose="02020603050405020304" pitchFamily="18" charset="0"/>
                          <a:cs typeface="Times New Roman" panose="02020603050405020304" pitchFamily="18" charset="0"/>
                        </a:rPr>
                        <a:t>4. </a:t>
                      </a:r>
                    </a:p>
                  </a:txBody>
                  <a:tcPr marL="121920" marR="121920" marT="60960" marB="60960"/>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Hemigraphis</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corolata</a:t>
                      </a:r>
                      <a:endParaRPr lang="en-IN" sz="2000" b="0" i="1"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Tincher</a:t>
                      </a: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Tincher</a:t>
                      </a: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3</a:t>
                      </a:r>
                    </a:p>
                  </a:txBody>
                  <a:tcPr marL="121920" marR="121920" marT="60960" marB="60960"/>
                </a:tc>
                <a:tc>
                  <a:txBody>
                    <a:bodyPr/>
                    <a:lstStyle/>
                    <a:p>
                      <a:pPr marL="0" indent="0">
                        <a:buFont typeface="Arial" panose="020B0604020202020204" pitchFamily="34" charset="0"/>
                        <a:buNone/>
                      </a:pP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Reduce anxiety, treat epilepsy, and relieve pain</a:t>
                      </a:r>
                      <a:endParaRPr lang="en-IN" sz="2000" b="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107880352"/>
                  </a:ext>
                </a:extLst>
              </a:tr>
              <a:tr h="714103">
                <a:tc>
                  <a:txBody>
                    <a:bodyPr/>
                    <a:lstStyle/>
                    <a:p>
                      <a:r>
                        <a:rPr lang="en-IN" sz="2000" b="0" dirty="0">
                          <a:latin typeface="Times New Roman" panose="02020603050405020304" pitchFamily="18" charset="0"/>
                          <a:cs typeface="Times New Roman" panose="02020603050405020304" pitchFamily="18" charset="0"/>
                        </a:rPr>
                        <a:t>5.</a:t>
                      </a:r>
                    </a:p>
                  </a:txBody>
                  <a:tcPr marL="121920" marR="121920" marT="60960" marB="60960"/>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Coleus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amboinicus</a:t>
                      </a:r>
                      <a:endParaRPr lang="en-IN" sz="2000" b="0" i="1"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Indian borage </a:t>
                      </a:r>
                      <a:endParaRPr lang="en-IN" sz="2000" b="0" i="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err="1">
                          <a:latin typeface="Times New Roman" panose="02020603050405020304" pitchFamily="18" charset="0"/>
                          <a:cs typeface="Times New Roman" panose="02020603050405020304" pitchFamily="18" charset="0"/>
                        </a:rPr>
                        <a:t>Dodda</a:t>
                      </a:r>
                      <a:r>
                        <a:rPr lang="en-IN" sz="2000" b="0" dirty="0">
                          <a:latin typeface="Times New Roman" panose="02020603050405020304" pitchFamily="18" charset="0"/>
                          <a:cs typeface="Times New Roman" panose="02020603050405020304" pitchFamily="18" charset="0"/>
                        </a:rPr>
                        <a:t> </a:t>
                      </a:r>
                      <a:r>
                        <a:rPr lang="en-IN" sz="2000" b="0" dirty="0" err="1">
                          <a:latin typeface="Times New Roman" panose="02020603050405020304" pitchFamily="18" charset="0"/>
                          <a:cs typeface="Times New Roman" panose="02020603050405020304" pitchFamily="18" charset="0"/>
                        </a:rPr>
                        <a:t>patre</a:t>
                      </a:r>
                      <a:endParaRPr lang="en-IN" sz="2000" b="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9</a:t>
                      </a:r>
                    </a:p>
                  </a:txBody>
                  <a:tcPr marL="121920" marR="121920" marT="60960" marB="60960"/>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Fever, cough, and depression</a:t>
                      </a:r>
                      <a:endParaRPr lang="en-IN" sz="2000" b="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13756382"/>
                  </a:ext>
                </a:extLst>
              </a:tr>
              <a:tr h="1309189">
                <a:tc>
                  <a:txBody>
                    <a:bodyPr/>
                    <a:lstStyle/>
                    <a:p>
                      <a:r>
                        <a:rPr lang="en-IN" sz="2000" b="0" dirty="0">
                          <a:latin typeface="Times New Roman" panose="02020603050405020304" pitchFamily="18" charset="0"/>
                          <a:cs typeface="Times New Roman" panose="02020603050405020304" pitchFamily="18" charset="0"/>
                        </a:rPr>
                        <a:t>6. </a:t>
                      </a:r>
                    </a:p>
                  </a:txBody>
                  <a:tcPr marL="121920" marR="121920" marT="60960" marB="60960"/>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Eclipta</a:t>
                      </a:r>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prostrata</a:t>
                      </a:r>
                      <a:endParaRPr lang="en-IN" sz="2000" b="0" i="1"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False daisy</a:t>
                      </a:r>
                    </a:p>
                  </a:txBody>
                  <a:tcPr marL="121920" marR="121920" marT="60960" marB="60960"/>
                </a:tc>
                <a:tc>
                  <a:txBody>
                    <a:bodyPr/>
                    <a:lstStyle/>
                    <a:p>
                      <a:r>
                        <a:rPr lang="en-IN" sz="2000" b="0" dirty="0" err="1">
                          <a:latin typeface="Times New Roman" panose="02020603050405020304" pitchFamily="18" charset="0"/>
                          <a:cs typeface="Times New Roman" panose="02020603050405020304" pitchFamily="18" charset="0"/>
                        </a:rPr>
                        <a:t>Kesavardhini</a:t>
                      </a:r>
                      <a:r>
                        <a:rPr lang="en-IN" sz="2000" b="0" dirty="0">
                          <a:latin typeface="Times New Roman" panose="02020603050405020304" pitchFamily="18" charset="0"/>
                          <a:cs typeface="Times New Roman" panose="02020603050405020304" pitchFamily="18" charset="0"/>
                        </a:rPr>
                        <a:t> </a:t>
                      </a: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17</a:t>
                      </a:r>
                    </a:p>
                  </a:txBody>
                  <a:tcPr marL="121920" marR="121920" marT="60960" marB="60960"/>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 athlete's foot, dermatitis, eczema and many other underling skin conditions.</a:t>
                      </a:r>
                      <a:endParaRPr lang="en-IN" sz="2000" b="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3344580680"/>
                  </a:ext>
                </a:extLst>
              </a:tr>
              <a:tr h="2201818">
                <a:tc>
                  <a:txBody>
                    <a:bodyPr/>
                    <a:lstStyle/>
                    <a:p>
                      <a:r>
                        <a:rPr lang="en-IN" sz="2000" b="0" dirty="0">
                          <a:latin typeface="Times New Roman" panose="02020603050405020304" pitchFamily="18" charset="0"/>
                          <a:cs typeface="Times New Roman" panose="02020603050405020304" pitchFamily="18" charset="0"/>
                        </a:rPr>
                        <a:t>7.</a:t>
                      </a:r>
                    </a:p>
                  </a:txBody>
                  <a:tcPr marL="121920" marR="121920" marT="60960" marB="60960"/>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Cymbopogon</a:t>
                      </a:r>
                      <a:endParaRPr lang="en-IN" sz="2000" b="0" i="1"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Lemon grass</a:t>
                      </a:r>
                    </a:p>
                  </a:txBody>
                  <a:tcPr marL="121920" marR="121920" marT="60960" marB="60960"/>
                </a:tc>
                <a:tc>
                  <a:txBody>
                    <a:bodyPr/>
                    <a:lstStyle/>
                    <a:p>
                      <a:r>
                        <a:rPr lang="en-IN" sz="2000" b="0" dirty="0" err="1">
                          <a:latin typeface="Times New Roman" panose="02020603050405020304" pitchFamily="18" charset="0"/>
                          <a:cs typeface="Times New Roman" panose="02020603050405020304" pitchFamily="18" charset="0"/>
                        </a:rPr>
                        <a:t>Nimbe</a:t>
                      </a:r>
                      <a:r>
                        <a:rPr lang="en-IN" sz="2000" b="0" dirty="0">
                          <a:latin typeface="Times New Roman" panose="02020603050405020304" pitchFamily="18" charset="0"/>
                          <a:cs typeface="Times New Roman" panose="02020603050405020304" pitchFamily="18" charset="0"/>
                        </a:rPr>
                        <a:t> </a:t>
                      </a:r>
                      <a:r>
                        <a:rPr lang="en-IN" sz="2000" b="0" dirty="0" err="1">
                          <a:latin typeface="Times New Roman" panose="02020603050405020304" pitchFamily="18" charset="0"/>
                          <a:cs typeface="Times New Roman" panose="02020603050405020304" pitchFamily="18" charset="0"/>
                        </a:rPr>
                        <a:t>hullu</a:t>
                      </a:r>
                      <a:endParaRPr lang="en-IN" sz="2000" b="0" dirty="0">
                        <a:latin typeface="Times New Roman" panose="02020603050405020304" pitchFamily="18" charset="0"/>
                        <a:cs typeface="Times New Roman" panose="02020603050405020304" pitchFamily="18" charset="0"/>
                      </a:endParaRPr>
                    </a:p>
                  </a:txBody>
                  <a:tcPr marL="121920" marR="121920" marT="60960" marB="60960"/>
                </a:tc>
                <a:tc>
                  <a:txBody>
                    <a:bodyPr/>
                    <a:lstStyle/>
                    <a:p>
                      <a:r>
                        <a:rPr lang="en-IN" sz="2000" b="0" dirty="0">
                          <a:latin typeface="Times New Roman" panose="02020603050405020304" pitchFamily="18" charset="0"/>
                          <a:cs typeface="Times New Roman" panose="02020603050405020304" pitchFamily="18" charset="0"/>
                        </a:rPr>
                        <a:t>4</a:t>
                      </a:r>
                    </a:p>
                  </a:txBody>
                  <a:tcPr marL="121920" marR="121920" marT="60960" marB="60960"/>
                </a:tc>
                <a:tc>
                  <a:txBody>
                    <a:bodyPr/>
                    <a:lstStyle/>
                    <a:p>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Relieve pain and swelling, reduce fever, improve levels of sugar and cholesterol in the blood, stimulate the uterus and menstrual flow, and have antioxidant properties.</a:t>
                      </a:r>
                      <a:endParaRPr lang="en-IN" sz="2000" b="0" dirty="0">
                        <a:latin typeface="Times New Roman" panose="02020603050405020304" pitchFamily="18" charset="0"/>
                        <a:cs typeface="Times New Roman" panose="02020603050405020304" pitchFamily="18" charset="0"/>
                      </a:endParaRPr>
                    </a:p>
                  </a:txBody>
                  <a:tcPr marL="121920" marR="121920" marT="60960" marB="60960"/>
                </a:tc>
                <a:extLst>
                  <a:ext uri="{0D108BD9-81ED-4DB2-BD59-A6C34878D82A}">
                    <a16:rowId xmlns:a16="http://schemas.microsoft.com/office/drawing/2014/main" val="2268064165"/>
                  </a:ext>
                </a:extLst>
              </a:tr>
            </a:tbl>
          </a:graphicData>
        </a:graphic>
      </p:graphicFrame>
      <p:sp>
        <p:nvSpPr>
          <p:cNvPr id="2" name="Footer Placeholder 1">
            <a:extLst>
              <a:ext uri="{FF2B5EF4-FFF2-40B4-BE49-F238E27FC236}">
                <a16:creationId xmlns:a16="http://schemas.microsoft.com/office/drawing/2014/main" id="{3459E87D-3AD0-DAB3-235B-723D2900653D}"/>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FD28F5F3-A57D-3780-81F2-A6349F0AFB7E}"/>
              </a:ext>
            </a:extLst>
          </p:cNvPr>
          <p:cNvSpPr>
            <a:spLocks noGrp="1"/>
          </p:cNvSpPr>
          <p:nvPr>
            <p:ph type="sldNum" sz="quarter" idx="12"/>
          </p:nvPr>
        </p:nvSpPr>
        <p:spPr/>
        <p:txBody>
          <a:bodyPr/>
          <a:lstStyle/>
          <a:p>
            <a:fld id="{02B5B9E6-A796-4C62-B6F9-B11F78800EC0}" type="slidenum">
              <a:rPr lang="en-US" smtClean="0"/>
              <a:t>7</a:t>
            </a:fld>
            <a:endParaRPr lang="en-US"/>
          </a:p>
        </p:txBody>
      </p:sp>
    </p:spTree>
    <p:extLst>
      <p:ext uri="{BB962C8B-B14F-4D97-AF65-F5344CB8AC3E}">
        <p14:creationId xmlns:p14="http://schemas.microsoft.com/office/powerpoint/2010/main" val="931487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9717BAD-354A-C80F-6CBB-D35BA475A78C}"/>
              </a:ext>
            </a:extLst>
          </p:cNvPr>
          <p:cNvGraphicFramePr>
            <a:graphicFrameLocks noGrp="1"/>
          </p:cNvGraphicFramePr>
          <p:nvPr>
            <p:extLst>
              <p:ext uri="{D42A27DB-BD31-4B8C-83A1-F6EECF244321}">
                <p14:modId xmlns:p14="http://schemas.microsoft.com/office/powerpoint/2010/main" val="108344392"/>
              </p:ext>
            </p:extLst>
          </p:nvPr>
        </p:nvGraphicFramePr>
        <p:xfrm>
          <a:off x="88776" y="163773"/>
          <a:ext cx="12103224" cy="6339254"/>
        </p:xfrm>
        <a:graphic>
          <a:graphicData uri="http://schemas.openxmlformats.org/drawingml/2006/table">
            <a:tbl>
              <a:tblPr firstRow="1" bandRow="1">
                <a:tableStyleId>{93296810-A885-4BE3-A3E7-6D5BEEA58F35}</a:tableStyleId>
              </a:tblPr>
              <a:tblGrid>
                <a:gridCol w="899837">
                  <a:extLst>
                    <a:ext uri="{9D8B030D-6E8A-4147-A177-3AD203B41FA5}">
                      <a16:colId xmlns:a16="http://schemas.microsoft.com/office/drawing/2014/main" val="308840426"/>
                    </a:ext>
                  </a:extLst>
                </a:gridCol>
                <a:gridCol w="2060865">
                  <a:extLst>
                    <a:ext uri="{9D8B030D-6E8A-4147-A177-3AD203B41FA5}">
                      <a16:colId xmlns:a16="http://schemas.microsoft.com/office/drawing/2014/main" val="2166537223"/>
                    </a:ext>
                  </a:extLst>
                </a:gridCol>
                <a:gridCol w="2192346">
                  <a:extLst>
                    <a:ext uri="{9D8B030D-6E8A-4147-A177-3AD203B41FA5}">
                      <a16:colId xmlns:a16="http://schemas.microsoft.com/office/drawing/2014/main" val="3471929851"/>
                    </a:ext>
                  </a:extLst>
                </a:gridCol>
                <a:gridCol w="2192346">
                  <a:extLst>
                    <a:ext uri="{9D8B030D-6E8A-4147-A177-3AD203B41FA5}">
                      <a16:colId xmlns:a16="http://schemas.microsoft.com/office/drawing/2014/main" val="658631840"/>
                    </a:ext>
                  </a:extLst>
                </a:gridCol>
                <a:gridCol w="1643567">
                  <a:extLst>
                    <a:ext uri="{9D8B030D-6E8A-4147-A177-3AD203B41FA5}">
                      <a16:colId xmlns:a16="http://schemas.microsoft.com/office/drawing/2014/main" val="3231623221"/>
                    </a:ext>
                  </a:extLst>
                </a:gridCol>
                <a:gridCol w="3114263">
                  <a:extLst>
                    <a:ext uri="{9D8B030D-6E8A-4147-A177-3AD203B41FA5}">
                      <a16:colId xmlns:a16="http://schemas.microsoft.com/office/drawing/2014/main" val="969108336"/>
                    </a:ext>
                  </a:extLst>
                </a:gridCol>
              </a:tblGrid>
              <a:tr h="996287">
                <a:tc>
                  <a:txBody>
                    <a:bodyPr/>
                    <a:lstStyle/>
                    <a:p>
                      <a:r>
                        <a:rPr lang="en-IN" sz="2000" dirty="0" err="1">
                          <a:latin typeface="Times New Roman" panose="02020603050405020304" pitchFamily="18" charset="0"/>
                          <a:cs typeface="Times New Roman" panose="02020603050405020304" pitchFamily="18" charset="0"/>
                        </a:rPr>
                        <a:t>Sl</a:t>
                      </a:r>
                      <a:r>
                        <a:rPr lang="en-IN" sz="2000" dirty="0">
                          <a:latin typeface="Times New Roman" panose="02020603050405020304" pitchFamily="18" charset="0"/>
                          <a:cs typeface="Times New Roman" panose="02020603050405020304" pitchFamily="18" charset="0"/>
                        </a:rPr>
                        <a:t> no</a:t>
                      </a:r>
                    </a:p>
                  </a:txBody>
                  <a:tcPr/>
                </a:tc>
                <a:tc>
                  <a:txBody>
                    <a:bodyPr/>
                    <a:lstStyle/>
                    <a:p>
                      <a:r>
                        <a:rPr lang="en-IN" sz="2000" dirty="0">
                          <a:latin typeface="Times New Roman" panose="02020603050405020304" pitchFamily="18" charset="0"/>
                          <a:cs typeface="Times New Roman" panose="02020603050405020304" pitchFamily="18" charset="0"/>
                        </a:rPr>
                        <a:t>Scientific name</a:t>
                      </a:r>
                    </a:p>
                  </a:txBody>
                  <a:tcPr/>
                </a:tc>
                <a:tc>
                  <a:txBody>
                    <a:bodyPr/>
                    <a:lstStyle/>
                    <a:p>
                      <a:r>
                        <a:rPr lang="en-IN" sz="2000" dirty="0">
                          <a:latin typeface="Times New Roman" panose="02020603050405020304" pitchFamily="18" charset="0"/>
                          <a:cs typeface="Times New Roman" panose="02020603050405020304" pitchFamily="18" charset="0"/>
                        </a:rPr>
                        <a:t>Common name</a:t>
                      </a:r>
                    </a:p>
                  </a:txBody>
                  <a:tcPr/>
                </a:tc>
                <a:tc>
                  <a:txBody>
                    <a:bodyPr/>
                    <a:lstStyle/>
                    <a:p>
                      <a:r>
                        <a:rPr lang="en-IN" sz="2000" dirty="0">
                          <a:latin typeface="Times New Roman" panose="02020603050405020304" pitchFamily="18" charset="0"/>
                          <a:cs typeface="Times New Roman" panose="02020603050405020304" pitchFamily="18" charset="0"/>
                        </a:rPr>
                        <a:t>Kannada name</a:t>
                      </a:r>
                    </a:p>
                  </a:txBody>
                  <a:tcPr/>
                </a:tc>
                <a:tc>
                  <a:txBody>
                    <a:bodyPr/>
                    <a:lstStyle/>
                    <a:p>
                      <a:r>
                        <a:rPr lang="en-IN" sz="20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20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2802819506"/>
                  </a:ext>
                </a:extLst>
              </a:tr>
              <a:tr h="1992718">
                <a:tc>
                  <a:txBody>
                    <a:bodyPr/>
                    <a:lstStyle/>
                    <a:p>
                      <a:r>
                        <a:rPr lang="en-IN" sz="2000" b="0" dirty="0">
                          <a:latin typeface="Times New Roman" panose="02020603050405020304" pitchFamily="18" charset="0"/>
                          <a:cs typeface="Times New Roman" panose="02020603050405020304" pitchFamily="18" charset="0"/>
                        </a:rPr>
                        <a:t>8. </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Ribes uva-crispa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Gooseberry</a:t>
                      </a:r>
                    </a:p>
                  </a:txBody>
                  <a:tcPr/>
                </a:tc>
                <a:tc>
                  <a:txBody>
                    <a:bodyPr/>
                    <a:lstStyle/>
                    <a:p>
                      <a:r>
                        <a:rPr lang="en-IN" sz="2000" b="0" dirty="0" err="1">
                          <a:latin typeface="Times New Roman" panose="02020603050405020304" pitchFamily="18" charset="0"/>
                          <a:cs typeface="Times New Roman" panose="02020603050405020304" pitchFamily="18" charset="0"/>
                        </a:rPr>
                        <a:t>Nelikayi</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4</a:t>
                      </a:r>
                    </a:p>
                  </a:txBody>
                  <a:tcPr/>
                </a:tc>
                <a:tc>
                  <a:txBody>
                    <a:bodyPr/>
                    <a:lstStyle/>
                    <a:p>
                      <a:pPr marL="0" indent="0">
                        <a:buFont typeface="Arial" panose="020B0604020202020204" pitchFamily="34" charset="0"/>
                        <a:buNone/>
                      </a:pPr>
                      <a:r>
                        <a:rPr lang="en-US"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Lower blood sugar, cholesterol, and blood pressure levels, as well as a reduced risk of cancer, diabetes, heart disease, and age-related illnesses of the brain.</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4762499"/>
                  </a:ext>
                </a:extLst>
              </a:tr>
              <a:tr h="1396516">
                <a:tc>
                  <a:txBody>
                    <a:bodyPr/>
                    <a:lstStyle/>
                    <a:p>
                      <a:r>
                        <a:rPr lang="en-IN" sz="2000" b="0" dirty="0">
                          <a:latin typeface="Times New Roman" panose="02020603050405020304" pitchFamily="18" charset="0"/>
                          <a:cs typeface="Times New Roman" panose="02020603050405020304" pitchFamily="18" charset="0"/>
                        </a:rPr>
                        <a:t>9</a:t>
                      </a:r>
                    </a:p>
                  </a:txBody>
                  <a:tcPr/>
                </a:tc>
                <a:tc>
                  <a:txBody>
                    <a:bodyPr/>
                    <a:lstStyle/>
                    <a:p>
                      <a:r>
                        <a:rPr lang="en-IN" sz="20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Mangifera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Mango</a:t>
                      </a:r>
                      <a:endParaRPr lang="en-IN" sz="2000" b="0" i="0" dirty="0">
                        <a:latin typeface="Times New Roman" panose="02020603050405020304" pitchFamily="18" charset="0"/>
                        <a:cs typeface="Times New Roman" panose="02020603050405020304" pitchFamily="18" charset="0"/>
                      </a:endParaRPr>
                    </a:p>
                  </a:txBody>
                  <a:tcPr/>
                </a:tc>
                <a:tc>
                  <a:txBody>
                    <a:bodyPr/>
                    <a:lstStyle/>
                    <a:p>
                      <a:r>
                        <a:rPr lang="en-IN" sz="2000" b="0" dirty="0" err="1">
                          <a:latin typeface="Times New Roman" panose="02020603050405020304" pitchFamily="18" charset="0"/>
                          <a:cs typeface="Times New Roman" panose="02020603050405020304" pitchFamily="18" charset="0"/>
                        </a:rPr>
                        <a:t>Mavina</a:t>
                      </a:r>
                      <a:r>
                        <a:rPr lang="en-IN" sz="2000" b="0" dirty="0">
                          <a:latin typeface="Times New Roman" panose="02020603050405020304" pitchFamily="18" charset="0"/>
                          <a:cs typeface="Times New Roman" panose="02020603050405020304" pitchFamily="18" charset="0"/>
                        </a:rPr>
                        <a:t> </a:t>
                      </a:r>
                      <a:r>
                        <a:rPr lang="en-IN" sz="2000" b="0" dirty="0" err="1">
                          <a:latin typeface="Times New Roman" panose="02020603050405020304" pitchFamily="18" charset="0"/>
                          <a:cs typeface="Times New Roman" panose="02020603050405020304" pitchFamily="18" charset="0"/>
                        </a:rPr>
                        <a:t>gida</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7</a:t>
                      </a: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Treat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anemia</a:t>
                      </a: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cutaneous infections, diabetes,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diarrhea</a:t>
                      </a: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scabies, syphilis, and malignant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tumors</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7038150"/>
                  </a:ext>
                </a:extLst>
              </a:tr>
              <a:tr h="1711858">
                <a:tc>
                  <a:txBody>
                    <a:bodyPr/>
                    <a:lstStyle/>
                    <a:p>
                      <a:r>
                        <a:rPr lang="en-IN" sz="2000" b="0" dirty="0">
                          <a:latin typeface="Times New Roman" panose="02020603050405020304" pitchFamily="18" charset="0"/>
                          <a:cs typeface="Times New Roman" panose="02020603050405020304" pitchFamily="18" charset="0"/>
                        </a:rPr>
                        <a:t>10</a:t>
                      </a:r>
                    </a:p>
                  </a:txBody>
                  <a:tcPr/>
                </a:tc>
                <a:tc>
                  <a:txBody>
                    <a:bodyPr/>
                    <a:lstStyle/>
                    <a:p>
                      <a:r>
                        <a:rPr lang="en-IN" sz="20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Clitoria</a:t>
                      </a:r>
                      <a:endParaRPr lang="en-IN" sz="2000" b="0" i="1"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Butterfly pea</a:t>
                      </a:r>
                    </a:p>
                  </a:txBody>
                  <a:tcPr/>
                </a:tc>
                <a:tc>
                  <a:txBody>
                    <a:bodyPr/>
                    <a:lstStyle/>
                    <a:p>
                      <a:r>
                        <a:rPr lang="en-IN" sz="2000" b="0" dirty="0" err="1">
                          <a:latin typeface="Times New Roman" panose="02020603050405020304" pitchFamily="18" charset="0"/>
                          <a:cs typeface="Times New Roman" panose="02020603050405020304" pitchFamily="18" charset="0"/>
                        </a:rPr>
                        <a:t>Girikarnike</a:t>
                      </a:r>
                      <a:endParaRPr lang="en-IN" sz="2000" b="0" dirty="0">
                        <a:latin typeface="Times New Roman" panose="02020603050405020304" pitchFamily="18" charset="0"/>
                        <a:cs typeface="Times New Roman" panose="02020603050405020304" pitchFamily="18" charset="0"/>
                      </a:endParaRPr>
                    </a:p>
                  </a:txBody>
                  <a:tcPr/>
                </a:tc>
                <a:tc>
                  <a:txBody>
                    <a:bodyPr/>
                    <a:lstStyle/>
                    <a:p>
                      <a:r>
                        <a:rPr lang="en-IN" sz="2000" b="0" dirty="0">
                          <a:latin typeface="Times New Roman" panose="02020603050405020304" pitchFamily="18" charset="0"/>
                          <a:cs typeface="Times New Roman" panose="02020603050405020304" pitchFamily="18" charset="0"/>
                        </a:rPr>
                        <a:t>1</a:t>
                      </a:r>
                    </a:p>
                  </a:txBody>
                  <a:tcPr/>
                </a:tc>
                <a:tc>
                  <a:txBody>
                    <a:bodyPr/>
                    <a:lstStyle/>
                    <a:p>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Memory enhancer, nootropic, antistress, </a:t>
                      </a:r>
                      <a:r>
                        <a:rPr lang="en-IN" sz="20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anxiolytic,anticonvulsant</a:t>
                      </a:r>
                      <a:r>
                        <a:rPr lang="en-IN" sz="2000" b="0" u="none" strike="noStrike" cap="none" dirty="0">
                          <a:solidFill>
                            <a:schemeClr val="dk1"/>
                          </a:solidFill>
                          <a:effectLst/>
                          <a:latin typeface="Times New Roman" panose="02020603050405020304" pitchFamily="18" charset="0"/>
                          <a:cs typeface="Times New Roman" panose="02020603050405020304" pitchFamily="18" charset="0"/>
                          <a:sym typeface="Arial"/>
                        </a:rPr>
                        <a:t>, tranquilizing and sedative agent.</a:t>
                      </a:r>
                      <a:endParaRPr lang="en-IN" sz="20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75195753"/>
                  </a:ext>
                </a:extLst>
              </a:tr>
            </a:tbl>
          </a:graphicData>
        </a:graphic>
      </p:graphicFrame>
      <p:sp>
        <p:nvSpPr>
          <p:cNvPr id="3" name="Footer Placeholder 2">
            <a:extLst>
              <a:ext uri="{FF2B5EF4-FFF2-40B4-BE49-F238E27FC236}">
                <a16:creationId xmlns:a16="http://schemas.microsoft.com/office/drawing/2014/main" id="{203795D2-5A36-AC7E-F576-1D8DF1326BFF}"/>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457E0373-B3A0-213F-798A-BDE3A0A30C47}"/>
              </a:ext>
            </a:extLst>
          </p:cNvPr>
          <p:cNvSpPr>
            <a:spLocks noGrp="1"/>
          </p:cNvSpPr>
          <p:nvPr>
            <p:ph type="sldNum" sz="quarter" idx="12"/>
          </p:nvPr>
        </p:nvSpPr>
        <p:spPr/>
        <p:txBody>
          <a:bodyPr/>
          <a:lstStyle/>
          <a:p>
            <a:fld id="{02B5B9E6-A796-4C62-B6F9-B11F78800EC0}" type="slidenum">
              <a:rPr lang="en-US" smtClean="0"/>
              <a:t>8</a:t>
            </a:fld>
            <a:endParaRPr lang="en-US"/>
          </a:p>
        </p:txBody>
      </p:sp>
    </p:spTree>
    <p:extLst>
      <p:ext uri="{BB962C8B-B14F-4D97-AF65-F5344CB8AC3E}">
        <p14:creationId xmlns:p14="http://schemas.microsoft.com/office/powerpoint/2010/main" val="268518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B4ECBF71-23D0-B9F6-291E-7313981FB8E3}"/>
              </a:ext>
            </a:extLst>
          </p:cNvPr>
          <p:cNvGraphicFramePr>
            <a:graphicFrameLocks noGrp="1"/>
          </p:cNvGraphicFramePr>
          <p:nvPr>
            <p:extLst>
              <p:ext uri="{D42A27DB-BD31-4B8C-83A1-F6EECF244321}">
                <p14:modId xmlns:p14="http://schemas.microsoft.com/office/powerpoint/2010/main" val="3856193271"/>
              </p:ext>
            </p:extLst>
          </p:nvPr>
        </p:nvGraphicFramePr>
        <p:xfrm>
          <a:off x="88778" y="109638"/>
          <a:ext cx="12103221" cy="6748361"/>
        </p:xfrm>
        <a:graphic>
          <a:graphicData uri="http://schemas.openxmlformats.org/drawingml/2006/table">
            <a:tbl>
              <a:tblPr firstRow="1" bandRow="1">
                <a:tableStyleId>{93296810-A885-4BE3-A3E7-6D5BEEA58F35}</a:tableStyleId>
              </a:tblPr>
              <a:tblGrid>
                <a:gridCol w="899837">
                  <a:extLst>
                    <a:ext uri="{9D8B030D-6E8A-4147-A177-3AD203B41FA5}">
                      <a16:colId xmlns:a16="http://schemas.microsoft.com/office/drawing/2014/main" val="308840426"/>
                    </a:ext>
                  </a:extLst>
                </a:gridCol>
                <a:gridCol w="2060865">
                  <a:extLst>
                    <a:ext uri="{9D8B030D-6E8A-4147-A177-3AD203B41FA5}">
                      <a16:colId xmlns:a16="http://schemas.microsoft.com/office/drawing/2014/main" val="2166537223"/>
                    </a:ext>
                  </a:extLst>
                </a:gridCol>
                <a:gridCol w="2192345">
                  <a:extLst>
                    <a:ext uri="{9D8B030D-6E8A-4147-A177-3AD203B41FA5}">
                      <a16:colId xmlns:a16="http://schemas.microsoft.com/office/drawing/2014/main" val="3471929851"/>
                    </a:ext>
                  </a:extLst>
                </a:gridCol>
                <a:gridCol w="2192345">
                  <a:extLst>
                    <a:ext uri="{9D8B030D-6E8A-4147-A177-3AD203B41FA5}">
                      <a16:colId xmlns:a16="http://schemas.microsoft.com/office/drawing/2014/main" val="658631840"/>
                    </a:ext>
                  </a:extLst>
                </a:gridCol>
                <a:gridCol w="1643566">
                  <a:extLst>
                    <a:ext uri="{9D8B030D-6E8A-4147-A177-3AD203B41FA5}">
                      <a16:colId xmlns:a16="http://schemas.microsoft.com/office/drawing/2014/main" val="3231623221"/>
                    </a:ext>
                  </a:extLst>
                </a:gridCol>
                <a:gridCol w="3114263">
                  <a:extLst>
                    <a:ext uri="{9D8B030D-6E8A-4147-A177-3AD203B41FA5}">
                      <a16:colId xmlns:a16="http://schemas.microsoft.com/office/drawing/2014/main" val="969108336"/>
                    </a:ext>
                  </a:extLst>
                </a:gridCol>
              </a:tblGrid>
              <a:tr h="1565480">
                <a:tc>
                  <a:txBody>
                    <a:bodyPr/>
                    <a:lstStyle/>
                    <a:p>
                      <a:r>
                        <a:rPr lang="en-IN" sz="1800" dirty="0" err="1">
                          <a:latin typeface="Times New Roman" panose="02020603050405020304" pitchFamily="18" charset="0"/>
                          <a:cs typeface="Times New Roman" panose="02020603050405020304" pitchFamily="18" charset="0"/>
                        </a:rPr>
                        <a:t>Sl</a:t>
                      </a:r>
                      <a:r>
                        <a:rPr lang="en-IN" sz="1800" dirty="0">
                          <a:latin typeface="Times New Roman" panose="02020603050405020304" pitchFamily="18" charset="0"/>
                          <a:cs typeface="Times New Roman" panose="02020603050405020304" pitchFamily="18" charset="0"/>
                        </a:rPr>
                        <a:t> no</a:t>
                      </a:r>
                    </a:p>
                  </a:txBody>
                  <a:tcPr/>
                </a:tc>
                <a:tc>
                  <a:txBody>
                    <a:bodyPr/>
                    <a:lstStyle/>
                    <a:p>
                      <a:r>
                        <a:rPr lang="en-IN" sz="1800" dirty="0">
                          <a:latin typeface="Times New Roman" panose="02020603050405020304" pitchFamily="18" charset="0"/>
                          <a:cs typeface="Times New Roman" panose="02020603050405020304" pitchFamily="18" charset="0"/>
                        </a:rPr>
                        <a:t>Scientific name</a:t>
                      </a:r>
                    </a:p>
                  </a:txBody>
                  <a:tcPr/>
                </a:tc>
                <a:tc>
                  <a:txBody>
                    <a:bodyPr/>
                    <a:lstStyle/>
                    <a:p>
                      <a:r>
                        <a:rPr lang="en-IN" sz="1800" dirty="0">
                          <a:latin typeface="Times New Roman" panose="02020603050405020304" pitchFamily="18" charset="0"/>
                          <a:cs typeface="Times New Roman" panose="02020603050405020304" pitchFamily="18" charset="0"/>
                        </a:rPr>
                        <a:t>Common name</a:t>
                      </a:r>
                    </a:p>
                  </a:txBody>
                  <a:tcPr/>
                </a:tc>
                <a:tc>
                  <a:txBody>
                    <a:bodyPr/>
                    <a:lstStyle/>
                    <a:p>
                      <a:r>
                        <a:rPr lang="en-IN" sz="1800" dirty="0">
                          <a:latin typeface="Times New Roman" panose="02020603050405020304" pitchFamily="18" charset="0"/>
                          <a:cs typeface="Times New Roman" panose="02020603050405020304" pitchFamily="18" charset="0"/>
                        </a:rPr>
                        <a:t>Kannada name</a:t>
                      </a:r>
                    </a:p>
                  </a:txBody>
                  <a:tcPr/>
                </a:tc>
                <a:tc>
                  <a:txBody>
                    <a:bodyPr/>
                    <a:lstStyle/>
                    <a:p>
                      <a:r>
                        <a:rPr lang="en-IN" sz="1800" dirty="0">
                          <a:latin typeface="Times New Roman" panose="02020603050405020304" pitchFamily="18" charset="0"/>
                          <a:cs typeface="Times New Roman" panose="02020603050405020304" pitchFamily="18" charset="0"/>
                        </a:rPr>
                        <a:t>No. Of plants in the school campus</a:t>
                      </a:r>
                    </a:p>
                  </a:txBody>
                  <a:tcPr/>
                </a:tc>
                <a:tc>
                  <a:txBody>
                    <a:bodyPr/>
                    <a:lstStyle/>
                    <a:p>
                      <a:r>
                        <a:rPr lang="en-IN" sz="1800" dirty="0">
                          <a:latin typeface="Times New Roman" panose="02020603050405020304" pitchFamily="18" charset="0"/>
                          <a:cs typeface="Times New Roman" panose="02020603050405020304" pitchFamily="18" charset="0"/>
                        </a:rPr>
                        <a:t>Medicinal values</a:t>
                      </a:r>
                    </a:p>
                  </a:txBody>
                  <a:tcPr/>
                </a:tc>
                <a:extLst>
                  <a:ext uri="{0D108BD9-81ED-4DB2-BD59-A6C34878D82A}">
                    <a16:rowId xmlns:a16="http://schemas.microsoft.com/office/drawing/2014/main" val="2802819506"/>
                  </a:ext>
                </a:extLst>
              </a:tr>
              <a:tr h="682389">
                <a:tc>
                  <a:txBody>
                    <a:bodyPr/>
                    <a:lstStyle/>
                    <a:p>
                      <a:r>
                        <a:rPr lang="en-IN" sz="1800" b="0" dirty="0">
                          <a:latin typeface="Times New Roman" panose="02020603050405020304" pitchFamily="18" charset="0"/>
                          <a:cs typeface="Times New Roman" panose="02020603050405020304" pitchFamily="18" charset="0"/>
                        </a:rPr>
                        <a:t>11.</a:t>
                      </a:r>
                    </a:p>
                  </a:txBody>
                  <a:tcPr/>
                </a:tc>
                <a:tc>
                  <a:txBody>
                    <a:bodyPr/>
                    <a:lstStyle/>
                    <a:p>
                      <a:r>
                        <a:rPr lang="en-IN" sz="18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Catharanthus roseus</a:t>
                      </a:r>
                      <a:endParaRPr lang="en-IN" sz="1800" b="0" i="1" dirty="0">
                        <a:latin typeface="Times New Roman" panose="02020603050405020304" pitchFamily="18" charset="0"/>
                        <a:cs typeface="Times New Roman" panose="02020603050405020304" pitchFamily="18" charset="0"/>
                      </a:endParaRPr>
                    </a:p>
                  </a:txBody>
                  <a:tcPr/>
                </a:tc>
                <a:tc>
                  <a:txBody>
                    <a:bodyPr/>
                    <a:lstStyle/>
                    <a:p>
                      <a:r>
                        <a:rPr lang="en-IN"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Vinca rosa</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IN" sz="1800" b="0" dirty="0" err="1">
                          <a:latin typeface="Times New Roman" panose="02020603050405020304" pitchFamily="18" charset="0"/>
                          <a:cs typeface="Times New Roman" panose="02020603050405020304" pitchFamily="18" charset="0"/>
                        </a:rPr>
                        <a:t>Sadapushpa</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IN" sz="1800" b="0" dirty="0">
                          <a:latin typeface="Times New Roman" panose="02020603050405020304" pitchFamily="18" charset="0"/>
                          <a:cs typeface="Times New Roman" panose="02020603050405020304" pitchFamily="18" charset="0"/>
                        </a:rPr>
                        <a:t>4</a:t>
                      </a:r>
                    </a:p>
                  </a:txBody>
                  <a:tcPr/>
                </a:tc>
                <a:tc>
                  <a:txBody>
                    <a:bodyPr/>
                    <a:lstStyle/>
                    <a:p>
                      <a:pPr marL="0" indent="0">
                        <a:buFont typeface="Arial" panose="020B0604020202020204" pitchFamily="34" charset="0"/>
                        <a:buNone/>
                      </a:pPr>
                      <a:r>
                        <a:rPr lang="en-IN"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Cancer and diabetes</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34762499"/>
                  </a:ext>
                </a:extLst>
              </a:tr>
              <a:tr h="1806323">
                <a:tc>
                  <a:txBody>
                    <a:bodyPr/>
                    <a:lstStyle/>
                    <a:p>
                      <a:r>
                        <a:rPr lang="en-IN" sz="1800" b="0" dirty="0">
                          <a:latin typeface="Times New Roman" panose="02020603050405020304" pitchFamily="18" charset="0"/>
                          <a:cs typeface="Times New Roman" panose="02020603050405020304" pitchFamily="18" charset="0"/>
                        </a:rPr>
                        <a:t>12</a:t>
                      </a:r>
                    </a:p>
                  </a:txBody>
                  <a:tcPr/>
                </a:tc>
                <a:tc>
                  <a:txBody>
                    <a:bodyPr/>
                    <a:lstStyle/>
                    <a:p>
                      <a:r>
                        <a:rPr lang="en-IN" sz="18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Costus</a:t>
                      </a:r>
                      <a:r>
                        <a:rPr lang="en-IN" sz="18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IN" sz="18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igneus</a:t>
                      </a:r>
                      <a:endParaRPr lang="en-IN" sz="1800" b="0" i="1" dirty="0">
                        <a:latin typeface="Times New Roman" panose="02020603050405020304" pitchFamily="18" charset="0"/>
                        <a:cs typeface="Times New Roman" panose="02020603050405020304" pitchFamily="18" charset="0"/>
                      </a:endParaRPr>
                    </a:p>
                  </a:txBody>
                  <a:tcPr/>
                </a:tc>
                <a:tc>
                  <a:txBody>
                    <a:bodyPr/>
                    <a:lstStyle/>
                    <a:p>
                      <a:r>
                        <a:rPr lang="en-IN" sz="1800" b="0" dirty="0">
                          <a:latin typeface="Times New Roman" panose="02020603050405020304" pitchFamily="18" charset="0"/>
                          <a:cs typeface="Times New Roman" panose="02020603050405020304" pitchFamily="18" charset="0"/>
                        </a:rPr>
                        <a:t>Insulin plant</a:t>
                      </a:r>
                      <a:endParaRPr lang="en-IN" sz="1800" b="0" i="0" dirty="0">
                        <a:latin typeface="Times New Roman" panose="02020603050405020304" pitchFamily="18" charset="0"/>
                        <a:cs typeface="Times New Roman" panose="02020603050405020304" pitchFamily="18" charset="0"/>
                      </a:endParaRPr>
                    </a:p>
                  </a:txBody>
                  <a:tcPr/>
                </a:tc>
                <a:tc>
                  <a:txBody>
                    <a:bodyPr/>
                    <a:lstStyle/>
                    <a:p>
                      <a:r>
                        <a:rPr lang="en-IN" sz="1800" b="0" dirty="0" err="1">
                          <a:latin typeface="Times New Roman" panose="02020603050405020304" pitchFamily="18" charset="0"/>
                          <a:cs typeface="Times New Roman" panose="02020603050405020304" pitchFamily="18" charset="0"/>
                        </a:rPr>
                        <a:t>Madumeha</a:t>
                      </a:r>
                      <a:r>
                        <a:rPr lang="en-IN" sz="1800" b="0" dirty="0">
                          <a:latin typeface="Times New Roman" panose="02020603050405020304" pitchFamily="18" charset="0"/>
                          <a:cs typeface="Times New Roman" panose="02020603050405020304" pitchFamily="18" charset="0"/>
                        </a:rPr>
                        <a:t> </a:t>
                      </a:r>
                    </a:p>
                  </a:txBody>
                  <a:tcPr/>
                </a:tc>
                <a:tc>
                  <a:txBody>
                    <a:bodyPr/>
                    <a:lstStyle/>
                    <a:p>
                      <a:r>
                        <a:rPr lang="en-IN" sz="1800" b="0" dirty="0">
                          <a:latin typeface="Times New Roman" panose="02020603050405020304" pitchFamily="18" charset="0"/>
                          <a:cs typeface="Times New Roman" panose="02020603050405020304" pitchFamily="18" charset="0"/>
                        </a:rPr>
                        <a:t>7</a:t>
                      </a: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Anti-cancer, anodyne, and it can reduce cholesterol, maintains kidney health, cure liver illness, boosts immunity, prevents cancer easily.</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7038150"/>
                  </a:ext>
                </a:extLst>
              </a:tr>
              <a:tr h="1159225">
                <a:tc>
                  <a:txBody>
                    <a:bodyPr/>
                    <a:lstStyle/>
                    <a:p>
                      <a:r>
                        <a:rPr lang="en-IN" sz="1800" b="0" dirty="0">
                          <a:latin typeface="Times New Roman" panose="02020603050405020304" pitchFamily="18" charset="0"/>
                          <a:cs typeface="Times New Roman" panose="02020603050405020304" pitchFamily="18" charset="0"/>
                        </a:rPr>
                        <a:t>13</a:t>
                      </a:r>
                    </a:p>
                  </a:txBody>
                  <a:tcPr/>
                </a:tc>
                <a:tc>
                  <a:txBody>
                    <a:bodyPr/>
                    <a:lstStyle/>
                    <a:p>
                      <a:r>
                        <a:rPr lang="en-IN" sz="1800" b="0" i="1" dirty="0">
                          <a:latin typeface="Times New Roman" panose="02020603050405020304" pitchFamily="18" charset="0"/>
                          <a:cs typeface="Times New Roman" panose="02020603050405020304" pitchFamily="18" charset="0"/>
                        </a:rPr>
                        <a:t>Piper </a:t>
                      </a:r>
                      <a:r>
                        <a:rPr lang="en-IN" sz="1800" b="0" i="1" dirty="0" err="1">
                          <a:latin typeface="Times New Roman" panose="02020603050405020304" pitchFamily="18" charset="0"/>
                          <a:cs typeface="Times New Roman" panose="02020603050405020304" pitchFamily="18" charset="0"/>
                        </a:rPr>
                        <a:t>bettle</a:t>
                      </a:r>
                      <a:endParaRPr lang="en-IN" sz="1800" b="0" i="1" dirty="0">
                        <a:latin typeface="Times New Roman" panose="02020603050405020304" pitchFamily="18" charset="0"/>
                        <a:cs typeface="Times New Roman" panose="02020603050405020304" pitchFamily="18" charset="0"/>
                      </a:endParaRPr>
                    </a:p>
                  </a:txBody>
                  <a:tcPr/>
                </a:tc>
                <a:tc>
                  <a:txBody>
                    <a:bodyPr/>
                    <a:lstStyle/>
                    <a:p>
                      <a:r>
                        <a:rPr lang="en-IN" sz="1800" b="0" dirty="0" err="1">
                          <a:latin typeface="Times New Roman" panose="02020603050405020304" pitchFamily="18" charset="0"/>
                          <a:cs typeface="Times New Roman" panose="02020603050405020304" pitchFamily="18" charset="0"/>
                        </a:rPr>
                        <a:t>Bettle</a:t>
                      </a:r>
                      <a:r>
                        <a:rPr lang="en-IN" sz="1800" b="0" dirty="0">
                          <a:latin typeface="Times New Roman" panose="02020603050405020304" pitchFamily="18" charset="0"/>
                          <a:cs typeface="Times New Roman" panose="02020603050405020304" pitchFamily="18" charset="0"/>
                        </a:rPr>
                        <a:t> </a:t>
                      </a:r>
                      <a:r>
                        <a:rPr lang="en-IN" sz="1800" b="0" dirty="0" err="1">
                          <a:latin typeface="Times New Roman" panose="02020603050405020304" pitchFamily="18" charset="0"/>
                          <a:cs typeface="Times New Roman" panose="02020603050405020304" pitchFamily="18" charset="0"/>
                        </a:rPr>
                        <a:t>leafs</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IN" sz="1800" b="0" dirty="0" err="1">
                          <a:latin typeface="Times New Roman" panose="02020603050405020304" pitchFamily="18" charset="0"/>
                          <a:cs typeface="Times New Roman" panose="02020603050405020304" pitchFamily="18" charset="0"/>
                        </a:rPr>
                        <a:t>Veeledele</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IN" sz="1800" b="0" dirty="0">
                          <a:latin typeface="Times New Roman" panose="02020603050405020304" pitchFamily="18" charset="0"/>
                          <a:cs typeface="Times New Roman" panose="02020603050405020304" pitchFamily="18" charset="0"/>
                        </a:rPr>
                        <a:t>2</a:t>
                      </a: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Analgesic, eases constipation, improves digestion, manages diabetes</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75195753"/>
                  </a:ext>
                </a:extLst>
              </a:tr>
              <a:tr h="1534944">
                <a:tc>
                  <a:txBody>
                    <a:bodyPr/>
                    <a:lstStyle/>
                    <a:p>
                      <a:r>
                        <a:rPr lang="en-IN" sz="1800" b="0" dirty="0">
                          <a:latin typeface="Times New Roman" panose="02020603050405020304" pitchFamily="18" charset="0"/>
                          <a:cs typeface="Times New Roman" panose="02020603050405020304" pitchFamily="18" charset="0"/>
                        </a:rPr>
                        <a:t>14</a:t>
                      </a:r>
                    </a:p>
                  </a:txBody>
                  <a:tcPr/>
                </a:tc>
                <a:tc>
                  <a:txBody>
                    <a:bodyPr/>
                    <a:lstStyle/>
                    <a:p>
                      <a:r>
                        <a:rPr lang="en-US" sz="1800" b="0" i="1" u="none" strike="noStrike" cap="none" dirty="0">
                          <a:solidFill>
                            <a:schemeClr val="dk1"/>
                          </a:solidFill>
                          <a:effectLst/>
                          <a:latin typeface="Times New Roman" panose="02020603050405020304" pitchFamily="18" charset="0"/>
                          <a:cs typeface="Times New Roman" panose="02020603050405020304" pitchFamily="18" charset="0"/>
                          <a:sym typeface="Arial"/>
                        </a:rPr>
                        <a:t>Justicia </a:t>
                      </a:r>
                      <a:r>
                        <a:rPr lang="en-US" sz="1800" b="0" i="1" u="none" strike="noStrike" cap="none" dirty="0" err="1">
                          <a:solidFill>
                            <a:schemeClr val="dk1"/>
                          </a:solidFill>
                          <a:effectLst/>
                          <a:latin typeface="Times New Roman" panose="02020603050405020304" pitchFamily="18" charset="0"/>
                          <a:cs typeface="Times New Roman" panose="02020603050405020304" pitchFamily="18" charset="0"/>
                          <a:sym typeface="Arial"/>
                        </a:rPr>
                        <a:t>adhatoda</a:t>
                      </a:r>
                      <a:endParaRPr lang="en-IN" sz="1800" b="0" i="1" u="sng" dirty="0">
                        <a:latin typeface="Times New Roman" panose="02020603050405020304" pitchFamily="18" charset="0"/>
                        <a:cs typeface="Times New Roman" panose="02020603050405020304" pitchFamily="18" charset="0"/>
                      </a:endParaRPr>
                    </a:p>
                  </a:txBody>
                  <a:tcPr/>
                </a:tc>
                <a:tc>
                  <a:txBody>
                    <a:bodyPr/>
                    <a:lstStyle/>
                    <a:p>
                      <a:r>
                        <a:rPr lang="en-US" sz="18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Vasaka</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 </a:t>
                      </a:r>
                      <a:r>
                        <a:rPr lang="en-US" sz="1800" b="0" u="none" strike="noStrike" cap="none" dirty="0" err="1">
                          <a:solidFill>
                            <a:schemeClr val="dk1"/>
                          </a:solidFill>
                          <a:effectLst/>
                          <a:latin typeface="Times New Roman" panose="02020603050405020304" pitchFamily="18" charset="0"/>
                          <a:cs typeface="Times New Roman" panose="02020603050405020304" pitchFamily="18" charset="0"/>
                          <a:sym typeface="Arial"/>
                        </a:rPr>
                        <a:t>Adusogae</a:t>
                      </a:r>
                      <a:endParaRPr lang="en-IN" sz="1800" b="0" dirty="0">
                        <a:latin typeface="Times New Roman" panose="02020603050405020304" pitchFamily="18" charset="0"/>
                        <a:cs typeface="Times New Roman" panose="02020603050405020304" pitchFamily="18" charset="0"/>
                      </a:endParaRPr>
                    </a:p>
                  </a:txBody>
                  <a:tcPr/>
                </a:tc>
                <a:tc>
                  <a:txBody>
                    <a:bodyPr/>
                    <a:lstStyle/>
                    <a:p>
                      <a:r>
                        <a:rPr lang="en-IN" sz="1800" b="0" dirty="0">
                          <a:latin typeface="Times New Roman" panose="02020603050405020304" pitchFamily="18" charset="0"/>
                          <a:cs typeface="Times New Roman" panose="02020603050405020304" pitchFamily="18" charset="0"/>
                        </a:rPr>
                        <a:t>2</a:t>
                      </a:r>
                    </a:p>
                  </a:txBody>
                  <a:tcPr/>
                </a:tc>
                <a:tc>
                  <a:txBody>
                    <a:bodyPr/>
                    <a:lstStyle/>
                    <a:p>
                      <a:r>
                        <a:rPr lang="en-US" sz="1800" b="0" u="none" strike="noStrike" cap="none" dirty="0">
                          <a:solidFill>
                            <a:schemeClr val="dk1"/>
                          </a:solidFill>
                          <a:effectLst/>
                          <a:latin typeface="Times New Roman" panose="02020603050405020304" pitchFamily="18" charset="0"/>
                          <a:cs typeface="Times New Roman" panose="02020603050405020304" pitchFamily="18" charset="0"/>
                          <a:sym typeface="Arial"/>
                        </a:rPr>
                        <a:t>For cold, cough, bronchitis, asthma, breathing difficulties, sore throat, other respiratory diseases</a:t>
                      </a:r>
                      <a:endParaRPr lang="en-IN" sz="18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78959968"/>
                  </a:ext>
                </a:extLst>
              </a:tr>
            </a:tbl>
          </a:graphicData>
        </a:graphic>
      </p:graphicFrame>
      <p:sp>
        <p:nvSpPr>
          <p:cNvPr id="3" name="Footer Placeholder 2">
            <a:extLst>
              <a:ext uri="{FF2B5EF4-FFF2-40B4-BE49-F238E27FC236}">
                <a16:creationId xmlns:a16="http://schemas.microsoft.com/office/drawing/2014/main" id="{9A186AA5-25FD-A99F-7DDD-2F12966D5761}"/>
              </a:ext>
            </a:extLst>
          </p:cNvPr>
          <p:cNvSpPr>
            <a:spLocks noGrp="1"/>
          </p:cNvSpPr>
          <p:nvPr>
            <p:ph type="ftr" sz="quarter" idx="11"/>
          </p:nvPr>
        </p:nvSpPr>
        <p:spPr/>
        <p:txBody>
          <a:bodyPr/>
          <a:lstStyle/>
          <a:p>
            <a:r>
              <a:rPr lang="en-US"/>
              <a:t>LAKE 2022- STUDYING ABOUT MEDICINAL PLANTS IN OUR SCHOOL GARDEN</a:t>
            </a:r>
          </a:p>
        </p:txBody>
      </p:sp>
      <p:sp>
        <p:nvSpPr>
          <p:cNvPr id="4" name="Slide Number Placeholder 3">
            <a:extLst>
              <a:ext uri="{FF2B5EF4-FFF2-40B4-BE49-F238E27FC236}">
                <a16:creationId xmlns:a16="http://schemas.microsoft.com/office/drawing/2014/main" id="{ECD5B6A1-9E74-A2C3-3A3B-488844B91299}"/>
              </a:ext>
            </a:extLst>
          </p:cNvPr>
          <p:cNvSpPr>
            <a:spLocks noGrp="1"/>
          </p:cNvSpPr>
          <p:nvPr>
            <p:ph type="sldNum" sz="quarter" idx="12"/>
          </p:nvPr>
        </p:nvSpPr>
        <p:spPr/>
        <p:txBody>
          <a:bodyPr/>
          <a:lstStyle/>
          <a:p>
            <a:fld id="{02B5B9E6-A796-4C62-B6F9-B11F78800EC0}" type="slidenum">
              <a:rPr lang="en-US" smtClean="0"/>
              <a:t>9</a:t>
            </a:fld>
            <a:endParaRPr lang="en-US"/>
          </a:p>
        </p:txBody>
      </p:sp>
    </p:spTree>
    <p:extLst>
      <p:ext uri="{BB962C8B-B14F-4D97-AF65-F5344CB8AC3E}">
        <p14:creationId xmlns:p14="http://schemas.microsoft.com/office/powerpoint/2010/main" val="340176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710</TotalTime>
  <Words>2043</Words>
  <Application>Microsoft Office PowerPoint</Application>
  <PresentationFormat>Widescreen</PresentationFormat>
  <Paragraphs>448</Paragraphs>
  <Slides>26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Arial</vt:lpstr>
      <vt:lpstr>Calibri</vt:lpstr>
      <vt:lpstr>Calibri Light</vt:lpstr>
      <vt:lpstr>Forte</vt:lpstr>
      <vt:lpstr>Times New Roman</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Nature’s 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TANUSHREE U</dc:creator>
  <cp:lastModifiedBy>TANUSHREE U</cp:lastModifiedBy>
  <cp:revision>9</cp:revision>
  <dcterms:created xsi:type="dcterms:W3CDTF">2022-12-15T14:37:10Z</dcterms:created>
  <dcterms:modified xsi:type="dcterms:W3CDTF">2022-12-17T00:51:45Z</dcterms:modified>
</cp:coreProperties>
</file>